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notesSlides/notesSlide17.xml" ContentType="application/vnd.openxmlformats-officedocument.presentationml.notesSlide+xml"/>
  <Override PartName="/ppt/charts/chart5.xml" ContentType="application/vnd.openxmlformats-officedocument.drawingml.chart+xml"/>
  <Override PartName="/ppt/notesSlides/notesSlide18.xml" ContentType="application/vnd.openxmlformats-officedocument.presentationml.notesSlide+xml"/>
  <Override PartName="/ppt/charts/chart6.xml" ContentType="application/vnd.openxmlformats-officedocument.drawingml.chart+xml"/>
  <Override PartName="/ppt/notesSlides/notesSlide19.xml" ContentType="application/vnd.openxmlformats-officedocument.presentationml.notesSlide+xml"/>
  <Override PartName="/ppt/charts/chart7.xml" ContentType="application/vnd.openxmlformats-officedocument.drawingml.chart+xml"/>
  <Override PartName="/ppt/notesSlides/notesSlide20.xml" ContentType="application/vnd.openxmlformats-officedocument.presentationml.notesSlide+xml"/>
  <Override PartName="/ppt/charts/chart8.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14">
  <p:sldMasterIdLst>
    <p:sldMasterId id="2147483979" r:id="rId1"/>
  </p:sldMasterIdLst>
  <p:notesMasterIdLst>
    <p:notesMasterId r:id="rId34"/>
  </p:notesMasterIdLst>
  <p:handoutMasterIdLst>
    <p:handoutMasterId r:id="rId35"/>
  </p:handoutMasterIdLst>
  <p:sldIdLst>
    <p:sldId id="257" r:id="rId2"/>
    <p:sldId id="351" r:id="rId3"/>
    <p:sldId id="336" r:id="rId4"/>
    <p:sldId id="366" r:id="rId5"/>
    <p:sldId id="286" r:id="rId6"/>
    <p:sldId id="368" r:id="rId7"/>
    <p:sldId id="350" r:id="rId8"/>
    <p:sldId id="349" r:id="rId9"/>
    <p:sldId id="313" r:id="rId10"/>
    <p:sldId id="367" r:id="rId11"/>
    <p:sldId id="296" r:id="rId12"/>
    <p:sldId id="362" r:id="rId13"/>
    <p:sldId id="315" r:id="rId14"/>
    <p:sldId id="332" r:id="rId15"/>
    <p:sldId id="331" r:id="rId16"/>
    <p:sldId id="363" r:id="rId17"/>
    <p:sldId id="334" r:id="rId18"/>
    <p:sldId id="352" r:id="rId19"/>
    <p:sldId id="318" r:id="rId20"/>
    <p:sldId id="364" r:id="rId21"/>
    <p:sldId id="333" r:id="rId22"/>
    <p:sldId id="369" r:id="rId23"/>
    <p:sldId id="335" r:id="rId24"/>
    <p:sldId id="320" r:id="rId25"/>
    <p:sldId id="321" r:id="rId26"/>
    <p:sldId id="373" r:id="rId27"/>
    <p:sldId id="370" r:id="rId28"/>
    <p:sldId id="371" r:id="rId29"/>
    <p:sldId id="372" r:id="rId30"/>
    <p:sldId id="326" r:id="rId31"/>
    <p:sldId id="365" r:id="rId32"/>
    <p:sldId id="283" r:id="rId3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 Yousefi" initials="AY" lastIdx="1" clrIdx="0"/>
  <p:cmAuthor id="2" name="Mehrnoush Khavarian" initials="MK" lastIdx="2" clrIdx="1"/>
  <p:cmAuthor id="3" name="Mehrnoush" initials="M"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2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35" autoAdjust="0"/>
    <p:restoredTop sz="89146" autoAdjust="0"/>
  </p:normalViewPr>
  <p:slideViewPr>
    <p:cSldViewPr snapToGrid="0">
      <p:cViewPr varScale="1">
        <p:scale>
          <a:sx n="98" d="100"/>
          <a:sy n="98" d="100"/>
        </p:scale>
        <p:origin x="882"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85" d="100"/>
          <a:sy n="85" d="100"/>
        </p:scale>
        <p:origin x="-3786"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https://uoneduau.sharepoint.com/sites/StudentGroup-FYP2019/Shared%20Documents/General/Concrete%20mixing%20details%20and%20calculations%20(201910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back%20up%20dropbox\Last%20week%20work\OneDrive_1_06-04-2020\New%20Microsoft%20Excel%20Workshee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back%20up%20dropbox\Last%20week%20work\FYP%20Reports\New%20Microsoft%20Excel%20Workshee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Qian\Desktop\CIVL%206460B\Drying%20shrinkag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Mehrnoush\Desktop\OneDrive_1_06-04-2020\New%20Microsoft%20Excel%20Workshee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Mehrnoush\Desktop\OneDrive_1_06-04-2020\New%20Microsoft%20Excel%20Worksheet.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Mehrnoush\Desktop\OneDrive_1_06-04-2020\New%20Microsoft%20Excel%20Worksheet.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back%20up%20dropbox\Last%20week%20work\FYP%20Reports\New%20Microsoft%20Excel%20Workshe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9336183970382"/>
          <c:y val="8.2230960660076249E-2"/>
          <c:w val="0.73868344093045879"/>
          <c:h val="0.76613388369430691"/>
        </c:manualLayout>
      </c:layout>
      <c:scatterChart>
        <c:scatterStyle val="smoothMarker"/>
        <c:varyColors val="0"/>
        <c:ser>
          <c:idx val="0"/>
          <c:order val="0"/>
          <c:tx>
            <c:v>Fine Sand</c:v>
          </c:tx>
          <c:spPr>
            <a:ln w="28575" cap="rnd">
              <a:solidFill>
                <a:schemeClr val="accent1"/>
              </a:solidFill>
              <a:round/>
            </a:ln>
            <a:effectLst/>
          </c:spPr>
          <c:marker>
            <c:symbol val="circle"/>
            <c:size val="5"/>
            <c:spPr>
              <a:solidFill>
                <a:schemeClr val="accent1"/>
              </a:solidFill>
              <a:ln w="28575">
                <a:solidFill>
                  <a:schemeClr val="accent1"/>
                </a:solidFill>
              </a:ln>
              <a:effectLst/>
            </c:spPr>
          </c:marker>
          <c:xVal>
            <c:numRef>
              <c:f>'[Concrete mixing details and calculations (20191015).xlsx]Particle size distribution '!$K$4:$K$9</c:f>
              <c:numCache>
                <c:formatCode>General</c:formatCode>
                <c:ptCount val="6"/>
                <c:pt idx="0">
                  <c:v>2.36</c:v>
                </c:pt>
                <c:pt idx="1">
                  <c:v>1.18</c:v>
                </c:pt>
                <c:pt idx="2">
                  <c:v>0.42499999999999999</c:v>
                </c:pt>
                <c:pt idx="3">
                  <c:v>0.3</c:v>
                </c:pt>
                <c:pt idx="4">
                  <c:v>0.15</c:v>
                </c:pt>
                <c:pt idx="5">
                  <c:v>7.4999999999999997E-2</c:v>
                </c:pt>
              </c:numCache>
            </c:numRef>
          </c:xVal>
          <c:yVal>
            <c:numRef>
              <c:f>'[Concrete mixing details and calculations (20191015).xlsx]Particle size distribution '!$O$4:$O$9</c:f>
              <c:numCache>
                <c:formatCode>0.0</c:formatCode>
                <c:ptCount val="6"/>
                <c:pt idx="0">
                  <c:v>100</c:v>
                </c:pt>
                <c:pt idx="1">
                  <c:v>100</c:v>
                </c:pt>
                <c:pt idx="2">
                  <c:v>90.672607541853679</c:v>
                </c:pt>
                <c:pt idx="3">
                  <c:v>39.655341873341413</c:v>
                </c:pt>
                <c:pt idx="4">
                  <c:v>0</c:v>
                </c:pt>
                <c:pt idx="5">
                  <c:v>0</c:v>
                </c:pt>
              </c:numCache>
            </c:numRef>
          </c:yVal>
          <c:smooth val="1"/>
          <c:extLst>
            <c:ext xmlns:c16="http://schemas.microsoft.com/office/drawing/2014/chart" uri="{C3380CC4-5D6E-409C-BE32-E72D297353CC}">
              <c16:uniqueId val="{00000000-9288-4106-9B7C-BF21A0298EF3}"/>
            </c:ext>
          </c:extLst>
        </c:ser>
        <c:ser>
          <c:idx val="1"/>
          <c:order val="1"/>
          <c:tx>
            <c:v>Coarse Sand</c:v>
          </c:tx>
          <c:spPr>
            <a:ln w="28575" cap="rnd">
              <a:solidFill>
                <a:schemeClr val="accent2"/>
              </a:solidFill>
              <a:round/>
            </a:ln>
            <a:effectLst/>
          </c:spPr>
          <c:marker>
            <c:symbol val="circle"/>
            <c:size val="5"/>
            <c:spPr>
              <a:solidFill>
                <a:schemeClr val="accent2"/>
              </a:solidFill>
              <a:ln w="28575">
                <a:solidFill>
                  <a:schemeClr val="accent2"/>
                </a:solidFill>
              </a:ln>
              <a:effectLst/>
            </c:spPr>
          </c:marker>
          <c:xVal>
            <c:numRef>
              <c:f>'[Concrete mixing details and calculations (20191015).xlsx]Particle size distribution '!$K$17:$K$22</c:f>
              <c:numCache>
                <c:formatCode>General</c:formatCode>
                <c:ptCount val="6"/>
                <c:pt idx="0">
                  <c:v>2.36</c:v>
                </c:pt>
                <c:pt idx="1">
                  <c:v>1.18</c:v>
                </c:pt>
                <c:pt idx="2">
                  <c:v>0.42499999999999999</c:v>
                </c:pt>
                <c:pt idx="3">
                  <c:v>0.3</c:v>
                </c:pt>
                <c:pt idx="4">
                  <c:v>0.15</c:v>
                </c:pt>
                <c:pt idx="5">
                  <c:v>7.4999999999999997E-2</c:v>
                </c:pt>
              </c:numCache>
            </c:numRef>
          </c:xVal>
          <c:yVal>
            <c:numRef>
              <c:f>'[Concrete mixing details and calculations (20191015).xlsx]Particle size distribution '!$O$17:$O$22</c:f>
              <c:numCache>
                <c:formatCode>0.0</c:formatCode>
                <c:ptCount val="6"/>
                <c:pt idx="0">
                  <c:v>69.950439356623804</c:v>
                </c:pt>
                <c:pt idx="1">
                  <c:v>43.27890784152757</c:v>
                </c:pt>
                <c:pt idx="2">
                  <c:v>21.241144455593066</c:v>
                </c:pt>
                <c:pt idx="3">
                  <c:v>15.689136185350737</c:v>
                </c:pt>
                <c:pt idx="4">
                  <c:v>9.8938854936301013</c:v>
                </c:pt>
                <c:pt idx="5">
                  <c:v>9.684088905105062</c:v>
                </c:pt>
              </c:numCache>
            </c:numRef>
          </c:yVal>
          <c:smooth val="1"/>
          <c:extLst>
            <c:ext xmlns:c16="http://schemas.microsoft.com/office/drawing/2014/chart" uri="{C3380CC4-5D6E-409C-BE32-E72D297353CC}">
              <c16:uniqueId val="{00000001-9288-4106-9B7C-BF21A0298EF3}"/>
            </c:ext>
          </c:extLst>
        </c:ser>
        <c:ser>
          <c:idx val="10"/>
          <c:order val="2"/>
          <c:tx>
            <c:v>20mm NA</c:v>
          </c:tx>
          <c:spPr>
            <a:ln w="19050"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xVal>
            <c:numRef>
              <c:f>'[Concrete mixing details and calculations (20191015).xlsx]Particle size distribution '!$K$30:$K$37</c:f>
              <c:numCache>
                <c:formatCode>General</c:formatCode>
                <c:ptCount val="8"/>
                <c:pt idx="0">
                  <c:v>26.5</c:v>
                </c:pt>
                <c:pt idx="1">
                  <c:v>19</c:v>
                </c:pt>
                <c:pt idx="2">
                  <c:v>13.2</c:v>
                </c:pt>
                <c:pt idx="3">
                  <c:v>9.5</c:v>
                </c:pt>
                <c:pt idx="4">
                  <c:v>6.7</c:v>
                </c:pt>
                <c:pt idx="5">
                  <c:v>4.75</c:v>
                </c:pt>
                <c:pt idx="6">
                  <c:v>2.36</c:v>
                </c:pt>
                <c:pt idx="7">
                  <c:v>1.18</c:v>
                </c:pt>
              </c:numCache>
            </c:numRef>
          </c:xVal>
          <c:yVal>
            <c:numRef>
              <c:f>'[Concrete mixing details and calculations (20191015).xlsx]Particle size distribution '!$O$30:$O$37</c:f>
              <c:numCache>
                <c:formatCode>0.0</c:formatCode>
                <c:ptCount val="8"/>
                <c:pt idx="0">
                  <c:v>99.999999999999986</c:v>
                </c:pt>
                <c:pt idx="1">
                  <c:v>90.941670785961435</c:v>
                </c:pt>
                <c:pt idx="2">
                  <c:v>8.8204399406821494</c:v>
                </c:pt>
                <c:pt idx="3">
                  <c:v>0.42016806722688571</c:v>
                </c:pt>
                <c:pt idx="4">
                  <c:v>0.18845773603558563</c:v>
                </c:pt>
                <c:pt idx="5">
                  <c:v>0.16374196737518029</c:v>
                </c:pt>
                <c:pt idx="6">
                  <c:v>0.16065249629262962</c:v>
                </c:pt>
                <c:pt idx="7">
                  <c:v>0.15756302521007895</c:v>
                </c:pt>
              </c:numCache>
            </c:numRef>
          </c:yVal>
          <c:smooth val="1"/>
          <c:extLst>
            <c:ext xmlns:c16="http://schemas.microsoft.com/office/drawing/2014/chart" uri="{C3380CC4-5D6E-409C-BE32-E72D297353CC}">
              <c16:uniqueId val="{00000003-9288-4106-9B7C-BF21A0298EF3}"/>
            </c:ext>
          </c:extLst>
        </c:ser>
        <c:ser>
          <c:idx val="3"/>
          <c:order val="3"/>
          <c:tx>
            <c:v>10mm NA</c:v>
          </c:tx>
          <c:spPr>
            <a:ln w="28575" cap="rnd">
              <a:solidFill>
                <a:schemeClr val="accent4"/>
              </a:solidFill>
              <a:round/>
            </a:ln>
            <a:effectLst/>
          </c:spPr>
          <c:marker>
            <c:symbol val="circle"/>
            <c:size val="5"/>
            <c:spPr>
              <a:solidFill>
                <a:schemeClr val="accent4"/>
              </a:solidFill>
              <a:ln w="28575">
                <a:solidFill>
                  <a:schemeClr val="accent4"/>
                </a:solidFill>
              </a:ln>
              <a:effectLst/>
            </c:spPr>
          </c:marker>
          <c:xVal>
            <c:numRef>
              <c:f>'[Concrete mixing details and calculations (20191015).xlsx]Particle size distribution '!$K$46:$K$51</c:f>
              <c:numCache>
                <c:formatCode>General</c:formatCode>
                <c:ptCount val="6"/>
                <c:pt idx="0">
                  <c:v>13.2</c:v>
                </c:pt>
                <c:pt idx="1">
                  <c:v>9.5</c:v>
                </c:pt>
                <c:pt idx="2">
                  <c:v>6.7</c:v>
                </c:pt>
                <c:pt idx="3">
                  <c:v>4.25</c:v>
                </c:pt>
                <c:pt idx="4">
                  <c:v>2.36</c:v>
                </c:pt>
                <c:pt idx="5">
                  <c:v>1.18</c:v>
                </c:pt>
              </c:numCache>
            </c:numRef>
          </c:xVal>
          <c:yVal>
            <c:numRef>
              <c:f>'[Concrete mixing details and calculations (20191015).xlsx]Particle size distribution '!$O$46:$O$51</c:f>
              <c:numCache>
                <c:formatCode>0.0</c:formatCode>
                <c:ptCount val="6"/>
                <c:pt idx="0">
                  <c:v>100.00000000000001</c:v>
                </c:pt>
                <c:pt idx="1">
                  <c:v>86.48078160180124</c:v>
                </c:pt>
                <c:pt idx="2">
                  <c:v>35.009247346413652</c:v>
                </c:pt>
                <c:pt idx="3">
                  <c:v>6.1615471212608668</c:v>
                </c:pt>
                <c:pt idx="4">
                  <c:v>0.75385976198135562</c:v>
                </c:pt>
                <c:pt idx="5">
                  <c:v>0.57494371180444981</c:v>
                </c:pt>
              </c:numCache>
            </c:numRef>
          </c:yVal>
          <c:smooth val="1"/>
          <c:extLst>
            <c:ext xmlns:c16="http://schemas.microsoft.com/office/drawing/2014/chart" uri="{C3380CC4-5D6E-409C-BE32-E72D297353CC}">
              <c16:uniqueId val="{00000004-9288-4106-9B7C-BF21A0298EF3}"/>
            </c:ext>
          </c:extLst>
        </c:ser>
        <c:ser>
          <c:idx val="5"/>
          <c:order val="4"/>
          <c:tx>
            <c:v>0SRCA</c:v>
          </c:tx>
          <c:spPr>
            <a:ln w="28575" cap="rnd">
              <a:solidFill>
                <a:schemeClr val="accent6"/>
              </a:solidFill>
              <a:round/>
            </a:ln>
            <a:effectLst/>
          </c:spPr>
          <c:marker>
            <c:symbol val="circle"/>
            <c:size val="5"/>
            <c:spPr>
              <a:solidFill>
                <a:schemeClr val="accent6"/>
              </a:solidFill>
              <a:ln w="28575">
                <a:solidFill>
                  <a:schemeClr val="accent6"/>
                </a:solidFill>
              </a:ln>
              <a:effectLst/>
            </c:spPr>
          </c:marker>
          <c:xVal>
            <c:numRef>
              <c:f>'[Concrete mixing details and calculations (20191015).xlsx]Particle size distribution '!$K$72:$K$81</c:f>
              <c:numCache>
                <c:formatCode>General</c:formatCode>
                <c:ptCount val="10"/>
                <c:pt idx="0">
                  <c:v>9.5</c:v>
                </c:pt>
                <c:pt idx="1">
                  <c:v>6.7</c:v>
                </c:pt>
                <c:pt idx="2">
                  <c:v>4.75</c:v>
                </c:pt>
                <c:pt idx="3">
                  <c:v>2.36</c:v>
                </c:pt>
                <c:pt idx="4">
                  <c:v>1.18</c:v>
                </c:pt>
                <c:pt idx="5">
                  <c:v>0.6</c:v>
                </c:pt>
                <c:pt idx="6">
                  <c:v>0.42499999999999999</c:v>
                </c:pt>
                <c:pt idx="7">
                  <c:v>0.3</c:v>
                </c:pt>
                <c:pt idx="8">
                  <c:v>0.15</c:v>
                </c:pt>
                <c:pt idx="9">
                  <c:v>7.4999999999999997E-2</c:v>
                </c:pt>
              </c:numCache>
            </c:numRef>
          </c:xVal>
          <c:yVal>
            <c:numRef>
              <c:f>'[Concrete mixing details and calculations (20191015).xlsx]Particle size distribution '!$O$72:$O$81</c:f>
              <c:numCache>
                <c:formatCode>0.0</c:formatCode>
                <c:ptCount val="10"/>
                <c:pt idx="0">
                  <c:v>91.644562334217497</c:v>
                </c:pt>
                <c:pt idx="1">
                  <c:v>46.307692307692299</c:v>
                </c:pt>
                <c:pt idx="2">
                  <c:v>12.95490716180371</c:v>
                </c:pt>
                <c:pt idx="3">
                  <c:v>8.2970822281167074</c:v>
                </c:pt>
                <c:pt idx="4">
                  <c:v>7.4270557029177686</c:v>
                </c:pt>
                <c:pt idx="5">
                  <c:v>6.7055702917771853</c:v>
                </c:pt>
                <c:pt idx="6">
                  <c:v>5.6870026525198911</c:v>
                </c:pt>
                <c:pt idx="7">
                  <c:v>4.0583554376657798</c:v>
                </c:pt>
                <c:pt idx="8">
                  <c:v>2.3448275862068941</c:v>
                </c:pt>
                <c:pt idx="9">
                  <c:v>1.3527851458885918</c:v>
                </c:pt>
              </c:numCache>
            </c:numRef>
          </c:yVal>
          <c:smooth val="1"/>
          <c:extLst>
            <c:ext xmlns:c16="http://schemas.microsoft.com/office/drawing/2014/chart" uri="{C3380CC4-5D6E-409C-BE32-E72D297353CC}">
              <c16:uniqueId val="{00000005-9288-4106-9B7C-BF21A0298EF3}"/>
            </c:ext>
          </c:extLst>
        </c:ser>
        <c:ser>
          <c:idx val="4"/>
          <c:order val="5"/>
          <c:tx>
            <c:v>1SRCA</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'[Concrete mixing details and calculations (20191015).xlsx]Particle size distribution '!$K$152:$K$157</c:f>
              <c:numCache>
                <c:formatCode>General</c:formatCode>
                <c:ptCount val="6"/>
                <c:pt idx="0">
                  <c:v>13.2</c:v>
                </c:pt>
                <c:pt idx="1">
                  <c:v>9.5</c:v>
                </c:pt>
                <c:pt idx="2">
                  <c:v>6.7</c:v>
                </c:pt>
                <c:pt idx="3">
                  <c:v>4.25</c:v>
                </c:pt>
                <c:pt idx="4">
                  <c:v>2.36</c:v>
                </c:pt>
                <c:pt idx="5">
                  <c:v>1.18</c:v>
                </c:pt>
              </c:numCache>
            </c:numRef>
          </c:xVal>
          <c:yVal>
            <c:numRef>
              <c:f>'[Concrete mixing details and calculations (20191015).xlsx]Particle size distribution '!$O$152:$O$157</c:f>
              <c:numCache>
                <c:formatCode>0.0</c:formatCode>
                <c:ptCount val="6"/>
                <c:pt idx="0">
                  <c:v>96.606696446866934</c:v>
                </c:pt>
                <c:pt idx="1">
                  <c:v>45.584197368960297</c:v>
                </c:pt>
                <c:pt idx="2">
                  <c:v>2.8031638047621144</c:v>
                </c:pt>
                <c:pt idx="3">
                  <c:v>0.70693824023607066</c:v>
                </c:pt>
                <c:pt idx="4">
                  <c:v>0.66185812056884386</c:v>
                </c:pt>
                <c:pt idx="5">
                  <c:v>0.58194336297694194</c:v>
                </c:pt>
              </c:numCache>
            </c:numRef>
          </c:yVal>
          <c:smooth val="1"/>
          <c:extLst>
            <c:ext xmlns:c16="http://schemas.microsoft.com/office/drawing/2014/chart" uri="{C3380CC4-5D6E-409C-BE32-E72D297353CC}">
              <c16:uniqueId val="{00000006-9288-4106-9B7C-BF21A0298EF3}"/>
            </c:ext>
          </c:extLst>
        </c:ser>
        <c:ser>
          <c:idx val="6"/>
          <c:order val="6"/>
          <c:tx>
            <c:v>2SRCA</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'[Concrete mixing details and calculations (20191015).xlsx]Particle size distribution '!$K$104:$K$113</c:f>
              <c:numCache>
                <c:formatCode>General</c:formatCode>
                <c:ptCount val="10"/>
                <c:pt idx="0">
                  <c:v>9.5</c:v>
                </c:pt>
                <c:pt idx="1">
                  <c:v>6.7</c:v>
                </c:pt>
                <c:pt idx="2">
                  <c:v>4.75</c:v>
                </c:pt>
                <c:pt idx="3">
                  <c:v>2.36</c:v>
                </c:pt>
                <c:pt idx="4">
                  <c:v>1.18</c:v>
                </c:pt>
                <c:pt idx="5">
                  <c:v>0.6</c:v>
                </c:pt>
                <c:pt idx="6">
                  <c:v>0.42499999999999999</c:v>
                </c:pt>
                <c:pt idx="7">
                  <c:v>0.3</c:v>
                </c:pt>
                <c:pt idx="8">
                  <c:v>0.15</c:v>
                </c:pt>
                <c:pt idx="9">
                  <c:v>7.4999999999999997E-2</c:v>
                </c:pt>
              </c:numCache>
            </c:numRef>
          </c:xVal>
          <c:yVal>
            <c:numRef>
              <c:f>'[Concrete mixing details and calculations (20191015).xlsx]Particle size distribution '!$O$104:$O$113</c:f>
              <c:numCache>
                <c:formatCode>0.0</c:formatCode>
                <c:ptCount val="10"/>
                <c:pt idx="0">
                  <c:v>86.717580886526662</c:v>
                </c:pt>
                <c:pt idx="1">
                  <c:v>25.806285154032722</c:v>
                </c:pt>
                <c:pt idx="2">
                  <c:v>2.20857629392642</c:v>
                </c:pt>
                <c:pt idx="3">
                  <c:v>1.5377470457712006</c:v>
                </c:pt>
                <c:pt idx="4">
                  <c:v>1.4861447959131067</c:v>
                </c:pt>
                <c:pt idx="5">
                  <c:v>1.4551834459982504</c:v>
                </c:pt>
                <c:pt idx="6">
                  <c:v>1.3932607461685378</c:v>
                </c:pt>
                <c:pt idx="7">
                  <c:v>1.2436142215800658</c:v>
                </c:pt>
                <c:pt idx="8">
                  <c:v>1.0010836472470248</c:v>
                </c:pt>
                <c:pt idx="9">
                  <c:v>0.71211104804169945</c:v>
                </c:pt>
              </c:numCache>
            </c:numRef>
          </c:yVal>
          <c:smooth val="1"/>
          <c:extLst>
            <c:ext xmlns:c16="http://schemas.microsoft.com/office/drawing/2014/chart" uri="{C3380CC4-5D6E-409C-BE32-E72D297353CC}">
              <c16:uniqueId val="{00000007-9288-4106-9B7C-BF21A0298EF3}"/>
            </c:ext>
          </c:extLst>
        </c:ser>
        <c:ser>
          <c:idx val="7"/>
          <c:order val="7"/>
          <c:tx>
            <c:v>3SRCA</c:v>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'[Concrete mixing details and calculations (20191015).xlsx]Particle size distribution '!$K$120:$K$129</c:f>
              <c:numCache>
                <c:formatCode>General</c:formatCode>
                <c:ptCount val="10"/>
                <c:pt idx="0">
                  <c:v>9.5</c:v>
                </c:pt>
                <c:pt idx="1">
                  <c:v>6.7</c:v>
                </c:pt>
                <c:pt idx="2">
                  <c:v>4.75</c:v>
                </c:pt>
                <c:pt idx="3">
                  <c:v>2.36</c:v>
                </c:pt>
                <c:pt idx="4">
                  <c:v>1.18</c:v>
                </c:pt>
                <c:pt idx="5">
                  <c:v>0.6</c:v>
                </c:pt>
                <c:pt idx="6">
                  <c:v>0.42499999999999999</c:v>
                </c:pt>
                <c:pt idx="7">
                  <c:v>0.3</c:v>
                </c:pt>
                <c:pt idx="8">
                  <c:v>0.15</c:v>
                </c:pt>
                <c:pt idx="9">
                  <c:v>7.4999999999999997E-2</c:v>
                </c:pt>
              </c:numCache>
            </c:numRef>
          </c:xVal>
          <c:yVal>
            <c:numRef>
              <c:f>'[Concrete mixing details and calculations (20191015).xlsx]Particle size distribution '!$O$120:$O$129</c:f>
              <c:numCache>
                <c:formatCode>0.0</c:formatCode>
                <c:ptCount val="10"/>
                <c:pt idx="0">
                  <c:v>83.189166924106672</c:v>
                </c:pt>
                <c:pt idx="1">
                  <c:v>18.813716404077837</c:v>
                </c:pt>
                <c:pt idx="2">
                  <c:v>1.4931520955617223</c:v>
                </c:pt>
                <c:pt idx="3">
                  <c:v>1.2614560807331774</c:v>
                </c:pt>
                <c:pt idx="4">
                  <c:v>1.2357120790855614</c:v>
                </c:pt>
                <c:pt idx="5">
                  <c:v>1.2099680774379453</c:v>
                </c:pt>
                <c:pt idx="6">
                  <c:v>1.158480074142713</c:v>
                </c:pt>
                <c:pt idx="7">
                  <c:v>1.0297600659046324</c:v>
                </c:pt>
                <c:pt idx="8">
                  <c:v>0.82895685305322686</c:v>
                </c:pt>
                <c:pt idx="9">
                  <c:v>0.60240963855420515</c:v>
                </c:pt>
              </c:numCache>
            </c:numRef>
          </c:yVal>
          <c:smooth val="1"/>
          <c:extLst>
            <c:ext xmlns:c16="http://schemas.microsoft.com/office/drawing/2014/chart" uri="{C3380CC4-5D6E-409C-BE32-E72D297353CC}">
              <c16:uniqueId val="{00000008-9288-4106-9B7C-BF21A0298EF3}"/>
            </c:ext>
          </c:extLst>
        </c:ser>
        <c:ser>
          <c:idx val="8"/>
          <c:order val="8"/>
          <c:tx>
            <c:v>4SRCA</c:v>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f>'[Concrete mixing details and calculations (20191015).xlsx]Particle size distribution '!$K$136:$K$145</c:f>
              <c:numCache>
                <c:formatCode>General</c:formatCode>
                <c:ptCount val="10"/>
                <c:pt idx="0">
                  <c:v>9.5</c:v>
                </c:pt>
                <c:pt idx="1">
                  <c:v>6.7</c:v>
                </c:pt>
                <c:pt idx="2">
                  <c:v>4.75</c:v>
                </c:pt>
                <c:pt idx="3">
                  <c:v>2.36</c:v>
                </c:pt>
                <c:pt idx="4">
                  <c:v>1.18</c:v>
                </c:pt>
                <c:pt idx="5">
                  <c:v>0.6</c:v>
                </c:pt>
                <c:pt idx="6">
                  <c:v>0.42499999999999999</c:v>
                </c:pt>
                <c:pt idx="7">
                  <c:v>0.3</c:v>
                </c:pt>
                <c:pt idx="8">
                  <c:v>0.15</c:v>
                </c:pt>
                <c:pt idx="9">
                  <c:v>7.4999999999999997E-2</c:v>
                </c:pt>
              </c:numCache>
            </c:numRef>
          </c:xVal>
          <c:yVal>
            <c:numRef>
              <c:f>'[Concrete mixing details and calculations (20191015).xlsx]Particle size distribution '!$O$136:$O$145</c:f>
              <c:numCache>
                <c:formatCode>0.0</c:formatCode>
                <c:ptCount val="10"/>
                <c:pt idx="0">
                  <c:v>85.442120521847173</c:v>
                </c:pt>
                <c:pt idx="1">
                  <c:v>13.465520811762275</c:v>
                </c:pt>
                <c:pt idx="2">
                  <c:v>1.1855456616276729</c:v>
                </c:pt>
                <c:pt idx="3">
                  <c:v>1.0457651687720093</c:v>
                </c:pt>
                <c:pt idx="4">
                  <c:v>0.99399461586250426</c:v>
                </c:pt>
                <c:pt idx="5">
                  <c:v>0.95257817353490015</c:v>
                </c:pt>
                <c:pt idx="6">
                  <c:v>0.88527645475254357</c:v>
                </c:pt>
                <c:pt idx="7">
                  <c:v>0.75585007247878089</c:v>
                </c:pt>
                <c:pt idx="8">
                  <c:v>0.57983019258646362</c:v>
                </c:pt>
                <c:pt idx="9">
                  <c:v>0.42451853385794841</c:v>
                </c:pt>
              </c:numCache>
            </c:numRef>
          </c:yVal>
          <c:smooth val="1"/>
          <c:extLst>
            <c:ext xmlns:c16="http://schemas.microsoft.com/office/drawing/2014/chart" uri="{C3380CC4-5D6E-409C-BE32-E72D297353CC}">
              <c16:uniqueId val="{00000009-9288-4106-9B7C-BF21A0298EF3}"/>
            </c:ext>
          </c:extLst>
        </c:ser>
        <c:ser>
          <c:idx val="9"/>
          <c:order val="9"/>
          <c:tx>
            <c:v>New 1SRCA</c:v>
          </c:tx>
          <c:spPr>
            <a:ln w="19050"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xVal>
            <c:numRef>
              <c:f>'[Concrete mixing details and calculations (20191015).xlsx]Particle size distribution '!$K$152:$K$157</c:f>
              <c:numCache>
                <c:formatCode>General</c:formatCode>
                <c:ptCount val="6"/>
                <c:pt idx="0">
                  <c:v>13.2</c:v>
                </c:pt>
                <c:pt idx="1">
                  <c:v>9.5</c:v>
                </c:pt>
                <c:pt idx="2">
                  <c:v>6.7</c:v>
                </c:pt>
                <c:pt idx="3">
                  <c:v>4.25</c:v>
                </c:pt>
                <c:pt idx="4">
                  <c:v>2.36</c:v>
                </c:pt>
                <c:pt idx="5">
                  <c:v>1.18</c:v>
                </c:pt>
              </c:numCache>
            </c:numRef>
          </c:xVal>
          <c:yVal>
            <c:numRef>
              <c:f>'[Concrete mixing details and calculations (20191015).xlsx]Particle size distribution '!$O$152:$O$157</c:f>
              <c:numCache>
                <c:formatCode>0.0</c:formatCode>
                <c:ptCount val="6"/>
                <c:pt idx="0">
                  <c:v>96.606696446866934</c:v>
                </c:pt>
                <c:pt idx="1">
                  <c:v>45.584197368960297</c:v>
                </c:pt>
                <c:pt idx="2">
                  <c:v>2.8031638047621144</c:v>
                </c:pt>
                <c:pt idx="3">
                  <c:v>0.70693824023607066</c:v>
                </c:pt>
                <c:pt idx="4">
                  <c:v>0.66185812056884386</c:v>
                </c:pt>
                <c:pt idx="5">
                  <c:v>0.58194336297694194</c:v>
                </c:pt>
              </c:numCache>
            </c:numRef>
          </c:yVal>
          <c:smooth val="1"/>
          <c:extLst>
            <c:ext xmlns:c16="http://schemas.microsoft.com/office/drawing/2014/chart" uri="{C3380CC4-5D6E-409C-BE32-E72D297353CC}">
              <c16:uniqueId val="{0000000A-9288-4106-9B7C-BF21A0298EF3}"/>
            </c:ext>
          </c:extLst>
        </c:ser>
        <c:dLbls>
          <c:showLegendKey val="0"/>
          <c:showVal val="0"/>
          <c:showCatName val="0"/>
          <c:showSerName val="0"/>
          <c:showPercent val="0"/>
          <c:showBubbleSize val="0"/>
        </c:dLbls>
        <c:axId val="150962560"/>
        <c:axId val="150964864"/>
      </c:scatterChart>
      <c:valAx>
        <c:axId val="150962560"/>
        <c:scaling>
          <c:logBase val="10"/>
          <c:orientation val="minMax"/>
          <c:max val="3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vert="horz"/>
              <a:lstStyle/>
              <a:p>
                <a:pPr>
                  <a:defRPr/>
                </a:pPr>
                <a:r>
                  <a:rPr lang="en-US" sz="1600" b="1" dirty="0"/>
                  <a:t>Sieve Size (mm)</a:t>
                </a:r>
              </a:p>
            </c:rich>
          </c:tx>
          <c:layout>
            <c:manualLayout>
              <c:xMode val="edge"/>
              <c:yMode val="edge"/>
              <c:x val="0.40212557867352677"/>
              <c:y val="0.92895617414158405"/>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1600"/>
            </a:pPr>
            <a:endParaRPr lang="en-US"/>
          </a:p>
        </c:txPr>
        <c:crossAx val="150964864"/>
        <c:crosses val="autoZero"/>
        <c:crossBetween val="midCat"/>
      </c:valAx>
      <c:valAx>
        <c:axId val="150964864"/>
        <c:scaling>
          <c:orientation val="minMax"/>
          <c:max val="100"/>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vert="horz"/>
              <a:lstStyle/>
              <a:p>
                <a:pPr algn="ctr" rtl="0">
                  <a:defRPr/>
                </a:pPr>
                <a:r>
                  <a:rPr lang="en-US" sz="1800" b="1" dirty="0"/>
                  <a:t>Percentage of Particle Passing (%)</a:t>
                </a:r>
              </a:p>
            </c:rich>
          </c:tx>
          <c:layout>
            <c:manualLayout>
              <c:xMode val="edge"/>
              <c:yMode val="edge"/>
              <c:x val="1.8832576268993925E-2"/>
              <c:y val="0.16930541911041036"/>
            </c:manualLayout>
          </c:layout>
          <c:overlay val="0"/>
          <c:spPr>
            <a:noFill/>
            <a:ln>
              <a:noFill/>
            </a:ln>
            <a:effectLst/>
          </c:spPr>
        </c:title>
        <c:numFmt formatCode="0.0" sourceLinked="1"/>
        <c:majorTickMark val="none"/>
        <c:minorTickMark val="none"/>
        <c:tickLblPos val="low"/>
        <c:spPr>
          <a:noFill/>
          <a:ln w="9525" cap="flat" cmpd="sng" algn="ctr">
            <a:solidFill>
              <a:schemeClr val="tx1">
                <a:lumMod val="25000"/>
                <a:lumOff val="75000"/>
              </a:schemeClr>
            </a:solidFill>
            <a:round/>
          </a:ln>
          <a:effectLst/>
        </c:spPr>
        <c:txPr>
          <a:bodyPr rot="-60000000" vert="horz"/>
          <a:lstStyle/>
          <a:p>
            <a:pPr>
              <a:defRPr sz="1600"/>
            </a:pPr>
            <a:endParaRPr lang="en-US"/>
          </a:p>
        </c:txPr>
        <c:crossAx val="150962560"/>
        <c:crosses val="autoZero"/>
        <c:crossBetween val="midCat"/>
      </c:valAx>
      <c:spPr>
        <a:noFill/>
        <a:ln>
          <a:noFill/>
        </a:ln>
        <a:effectLst/>
      </c:spPr>
    </c:plotArea>
    <c:legend>
      <c:legendPos val="r"/>
      <c:legendEntry>
        <c:idx val="0"/>
        <c:txPr>
          <a:bodyPr rot="0" vert="horz"/>
          <a:lstStyle/>
          <a:p>
            <a:pPr>
              <a:defRPr sz="1600"/>
            </a:pPr>
            <a:endParaRPr lang="en-US"/>
          </a:p>
        </c:txPr>
      </c:legendEntry>
      <c:legendEntry>
        <c:idx val="1"/>
        <c:txPr>
          <a:bodyPr rot="0" vert="horz"/>
          <a:lstStyle/>
          <a:p>
            <a:pPr>
              <a:defRPr sz="1600"/>
            </a:pPr>
            <a:endParaRPr lang="en-US"/>
          </a:p>
        </c:txPr>
      </c:legendEntry>
      <c:layout>
        <c:manualLayout>
          <c:xMode val="edge"/>
          <c:yMode val="edge"/>
          <c:x val="0.8784381235440244"/>
          <c:y val="4.5850922488152701E-2"/>
          <c:w val="0.12156187645597556"/>
          <c:h val="0.65714545751432785"/>
        </c:manualLayout>
      </c:layout>
      <c:overlay val="0"/>
      <c:spPr>
        <a:noFill/>
        <a:ln>
          <a:noFill/>
        </a:ln>
        <a:effectLst/>
      </c:spPr>
      <c:txPr>
        <a:bodyPr rot="0" vert="horz"/>
        <a:lstStyle/>
        <a:p>
          <a:pPr>
            <a:defRPr sz="1600"/>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688731653309325E-2"/>
          <c:y val="3.1604757583740692E-2"/>
          <c:w val="0.7275869552527614"/>
          <c:h val="0.81835357940852194"/>
        </c:manualLayout>
      </c:layout>
      <c:barChart>
        <c:barDir val="col"/>
        <c:grouping val="clustered"/>
        <c:varyColors val="0"/>
        <c:ser>
          <c:idx val="0"/>
          <c:order val="0"/>
          <c:tx>
            <c:strRef>
              <c:f>'Water Absorption'!$B$1</c:f>
              <c:strCache>
                <c:ptCount val="1"/>
                <c:pt idx="0">
                  <c:v>Hydrostatic weighting method</c:v>
                </c:pt>
              </c:strCache>
            </c:strRef>
          </c:tx>
          <c:invertIfNegative val="0"/>
          <c:dLbls>
            <c:dLbl>
              <c:idx val="0"/>
              <c:layout>
                <c:manualLayout>
                  <c:x val="0"/>
                  <c:y val="-4.95664900623481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6E-447A-8D74-7227996EFBE5}"/>
                </c:ext>
              </c:extLst>
            </c:dLbl>
            <c:dLbl>
              <c:idx val="1"/>
              <c:layout>
                <c:manualLayout>
                  <c:x val="0"/>
                  <c:y val="-4.708798017348202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6E-447A-8D74-7227996EFBE5}"/>
                </c:ext>
              </c:extLst>
            </c:dLbl>
            <c:dLbl>
              <c:idx val="2"/>
              <c:layout>
                <c:manualLayout>
                  <c:x val="-4.01507149919937E-17"/>
                  <c:y val="-4.956629491945477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D6E-447A-8D74-7227996EFBE5}"/>
                </c:ext>
              </c:extLst>
            </c:dLbl>
            <c:dLbl>
              <c:idx val="3"/>
              <c:layout>
                <c:manualLayout>
                  <c:x val="0"/>
                  <c:y val="-4.9566294919454773E-2"/>
                </c:manualLayout>
              </c:layout>
              <c:numFmt formatCode="#,##0.00" sourceLinked="0"/>
              <c:spPr/>
              <c:txPr>
                <a:bodyPr/>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D6E-447A-8D74-7227996EFBE5}"/>
                </c:ext>
              </c:extLst>
            </c:dLbl>
            <c:dLbl>
              <c:idx val="4"/>
              <c:layout>
                <c:manualLayout>
                  <c:x val="0"/>
                  <c:y val="-4.956629491945477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D6E-447A-8D74-7227996EFBE5}"/>
                </c:ext>
              </c:extLst>
            </c:dLbl>
            <c:dLbl>
              <c:idx val="5"/>
              <c:layout>
                <c:manualLayout>
                  <c:x val="1.0950321495403494E-3"/>
                  <c:y val="-4.95662949194548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D6E-447A-8D74-7227996EFBE5}"/>
                </c:ext>
              </c:extLst>
            </c:dLbl>
            <c:dLbl>
              <c:idx val="6"/>
              <c:layout>
                <c:manualLayout>
                  <c:x val="0"/>
                  <c:y val="-4.95662949194547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D6E-447A-8D74-7227996EFBE5}"/>
                </c:ext>
              </c:extLst>
            </c:dLbl>
            <c:dLbl>
              <c:idx val="7"/>
              <c:layout>
                <c:manualLayout>
                  <c:x val="0"/>
                  <c:y val="-4.956629491945477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D6E-447A-8D74-7227996EFBE5}"/>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stdErr"/>
            <c:noEndCap val="0"/>
          </c:errBars>
          <c:cat>
            <c:strRef>
              <c:f>'Water Absorption'!$A$2:$A$9</c:f>
              <c:strCache>
                <c:ptCount val="8"/>
                <c:pt idx="0">
                  <c:v>20mm NA</c:v>
                </c:pt>
                <c:pt idx="1">
                  <c:v>10mm NA</c:v>
                </c:pt>
                <c:pt idx="2">
                  <c:v>0SRA</c:v>
                </c:pt>
                <c:pt idx="3">
                  <c:v>1SRA</c:v>
                </c:pt>
                <c:pt idx="4">
                  <c:v>2SRA</c:v>
                </c:pt>
                <c:pt idx="5">
                  <c:v>3SRA</c:v>
                </c:pt>
                <c:pt idx="6">
                  <c:v>4SRA</c:v>
                </c:pt>
                <c:pt idx="7">
                  <c:v>1SRCA</c:v>
                </c:pt>
              </c:strCache>
            </c:strRef>
          </c:cat>
          <c:val>
            <c:numRef>
              <c:f>'Water Absorption'!$B$2:$B$9</c:f>
              <c:numCache>
                <c:formatCode>General</c:formatCode>
                <c:ptCount val="8"/>
                <c:pt idx="0">
                  <c:v>1.1200000000000001</c:v>
                </c:pt>
                <c:pt idx="1">
                  <c:v>2.39</c:v>
                </c:pt>
                <c:pt idx="2">
                  <c:v>6.71</c:v>
                </c:pt>
                <c:pt idx="3">
                  <c:v>6.4</c:v>
                </c:pt>
                <c:pt idx="4">
                  <c:v>6.45</c:v>
                </c:pt>
                <c:pt idx="5">
                  <c:v>6.44</c:v>
                </c:pt>
                <c:pt idx="6">
                  <c:v>6.42</c:v>
                </c:pt>
                <c:pt idx="7">
                  <c:v>4.6900000000000004</c:v>
                </c:pt>
              </c:numCache>
            </c:numRef>
          </c:val>
          <c:extLst>
            <c:ext xmlns:c16="http://schemas.microsoft.com/office/drawing/2014/chart" uri="{C3380CC4-5D6E-409C-BE32-E72D297353CC}">
              <c16:uniqueId val="{00000008-AD6E-447A-8D74-7227996EFBE5}"/>
            </c:ext>
          </c:extLst>
        </c:ser>
        <c:ser>
          <c:idx val="1"/>
          <c:order val="1"/>
          <c:tx>
            <c:strRef>
              <c:f>'Water Absorption'!$C$1</c:f>
              <c:strCache>
                <c:ptCount val="1"/>
                <c:pt idx="0">
                  <c:v>AS1141.6.1</c:v>
                </c:pt>
              </c:strCache>
            </c:strRef>
          </c:tx>
          <c:invertIfNegative val="0"/>
          <c:dLbls>
            <c:dLbl>
              <c:idx val="0"/>
              <c:layout>
                <c:manualLayout>
                  <c:x val="5.4751607477017475E-3"/>
                  <c:y val="-5.94795539033457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D6E-447A-8D74-7227996EFBE5}"/>
                </c:ext>
              </c:extLst>
            </c:dLbl>
            <c:dLbl>
              <c:idx val="1"/>
              <c:layout>
                <c:manualLayout>
                  <c:x val="0"/>
                  <c:y val="-5.4522924411400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D6E-447A-8D74-7227996EFBE5}"/>
                </c:ext>
              </c:extLst>
            </c:dLbl>
            <c:dLbl>
              <c:idx val="2"/>
              <c:layout>
                <c:manualLayout>
                  <c:x val="0"/>
                  <c:y val="-5.4522924411400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D6E-447A-8D74-7227996EFBE5}"/>
                </c:ext>
              </c:extLst>
            </c:dLbl>
            <c:dLbl>
              <c:idx val="3"/>
              <c:layout>
                <c:manualLayout>
                  <c:x val="0"/>
                  <c:y val="-5.70012391573729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D6E-447A-8D74-7227996EFBE5}"/>
                </c:ext>
              </c:extLst>
            </c:dLbl>
            <c:dLbl>
              <c:idx val="4"/>
              <c:layout>
                <c:manualLayout>
                  <c:x val="1.0950321495403494E-3"/>
                  <c:y val="-5.4522924411400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D6E-447A-8D74-7227996EFBE5}"/>
                </c:ext>
              </c:extLst>
            </c:dLbl>
            <c:dLbl>
              <c:idx val="5"/>
              <c:layout>
                <c:manualLayout>
                  <c:x val="-8.03014299839874E-17"/>
                  <c:y val="-5.45229244114001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D6E-447A-8D74-7227996EFBE5}"/>
                </c:ext>
              </c:extLst>
            </c:dLbl>
            <c:dLbl>
              <c:idx val="6"/>
              <c:layout>
                <c:manualLayout>
                  <c:x val="1.0950321495404299E-3"/>
                  <c:y val="-5.94795539033457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D6E-447A-8D74-7227996EFBE5}"/>
                </c:ext>
              </c:extLst>
            </c:dLbl>
            <c:dLbl>
              <c:idx val="7"/>
              <c:layout>
                <c:manualLayout>
                  <c:x val="0"/>
                  <c:y val="-6.19578686493184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D6E-447A-8D74-7227996EFBE5}"/>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stdErr"/>
            <c:noEndCap val="0"/>
          </c:errBars>
          <c:cat>
            <c:strRef>
              <c:f>'Water Absorption'!$A$2:$A$9</c:f>
              <c:strCache>
                <c:ptCount val="8"/>
                <c:pt idx="0">
                  <c:v>20mm NA</c:v>
                </c:pt>
                <c:pt idx="1">
                  <c:v>10mm NA</c:v>
                </c:pt>
                <c:pt idx="2">
                  <c:v>0SRA</c:v>
                </c:pt>
                <c:pt idx="3">
                  <c:v>1SRA</c:v>
                </c:pt>
                <c:pt idx="4">
                  <c:v>2SRA</c:v>
                </c:pt>
                <c:pt idx="5">
                  <c:v>3SRA</c:v>
                </c:pt>
                <c:pt idx="6">
                  <c:v>4SRA</c:v>
                </c:pt>
                <c:pt idx="7">
                  <c:v>1SRCA</c:v>
                </c:pt>
              </c:strCache>
            </c:strRef>
          </c:cat>
          <c:val>
            <c:numRef>
              <c:f>'Water Absorption'!$C$2:$C$9</c:f>
              <c:numCache>
                <c:formatCode>General</c:formatCode>
                <c:ptCount val="8"/>
                <c:pt idx="0">
                  <c:v>1.1499999999999999</c:v>
                </c:pt>
                <c:pt idx="1">
                  <c:v>2.4300000000000002</c:v>
                </c:pt>
                <c:pt idx="2">
                  <c:v>9.39</c:v>
                </c:pt>
                <c:pt idx="3">
                  <c:v>6.06</c:v>
                </c:pt>
                <c:pt idx="4">
                  <c:v>5.99</c:v>
                </c:pt>
                <c:pt idx="5">
                  <c:v>5.62</c:v>
                </c:pt>
                <c:pt idx="6">
                  <c:v>5.47</c:v>
                </c:pt>
                <c:pt idx="7">
                  <c:v>7.18</c:v>
                </c:pt>
              </c:numCache>
            </c:numRef>
          </c:val>
          <c:extLst>
            <c:ext xmlns:c16="http://schemas.microsoft.com/office/drawing/2014/chart" uri="{C3380CC4-5D6E-409C-BE32-E72D297353CC}">
              <c16:uniqueId val="{00000011-AD6E-447A-8D74-7227996EFBE5}"/>
            </c:ext>
          </c:extLst>
        </c:ser>
        <c:dLbls>
          <c:dLblPos val="inEnd"/>
          <c:showLegendKey val="0"/>
          <c:showVal val="1"/>
          <c:showCatName val="0"/>
          <c:showSerName val="0"/>
          <c:showPercent val="0"/>
          <c:showBubbleSize val="0"/>
        </c:dLbls>
        <c:gapWidth val="150"/>
        <c:axId val="151136512"/>
        <c:axId val="151175552"/>
      </c:barChart>
      <c:catAx>
        <c:axId val="151136512"/>
        <c:scaling>
          <c:orientation val="minMax"/>
        </c:scaling>
        <c:delete val="0"/>
        <c:axPos val="b"/>
        <c:title>
          <c:tx>
            <c:rich>
              <a:bodyPr/>
              <a:lstStyle/>
              <a:p>
                <a:pPr>
                  <a:defRPr/>
                </a:pPr>
                <a:r>
                  <a:rPr lang="en-US"/>
                  <a:t>Aggregates</a:t>
                </a:r>
              </a:p>
            </c:rich>
          </c:tx>
          <c:layout>
            <c:manualLayout>
              <c:xMode val="edge"/>
              <c:yMode val="edge"/>
              <c:x val="0.42491705131467233"/>
              <c:y val="0.92014850374186496"/>
            </c:manualLayout>
          </c:layout>
          <c:overlay val="0"/>
        </c:title>
        <c:numFmt formatCode="General" sourceLinked="0"/>
        <c:majorTickMark val="out"/>
        <c:minorTickMark val="none"/>
        <c:tickLblPos val="nextTo"/>
        <c:crossAx val="151175552"/>
        <c:crosses val="autoZero"/>
        <c:auto val="1"/>
        <c:lblAlgn val="ctr"/>
        <c:lblOffset val="100"/>
        <c:noMultiLvlLbl val="0"/>
      </c:catAx>
      <c:valAx>
        <c:axId val="151175552"/>
        <c:scaling>
          <c:orientation val="minMax"/>
        </c:scaling>
        <c:delete val="0"/>
        <c:axPos val="l"/>
        <c:majorGridlines/>
        <c:title>
          <c:tx>
            <c:rich>
              <a:bodyPr rot="-5400000" vert="horz"/>
              <a:lstStyle/>
              <a:p>
                <a:pPr>
                  <a:defRPr/>
                </a:pPr>
                <a:r>
                  <a:rPr lang="en-US"/>
                  <a:t>Water Absorption (%)</a:t>
                </a:r>
              </a:p>
            </c:rich>
          </c:tx>
          <c:overlay val="0"/>
        </c:title>
        <c:numFmt formatCode="General" sourceLinked="1"/>
        <c:majorTickMark val="out"/>
        <c:minorTickMark val="none"/>
        <c:tickLblPos val="nextTo"/>
        <c:crossAx val="151136512"/>
        <c:crosses val="autoZero"/>
        <c:crossBetween val="between"/>
      </c:valAx>
      <c:spPr>
        <a:ln>
          <a:solidFill>
            <a:sysClr val="windowText" lastClr="000000"/>
          </a:solidFill>
        </a:ln>
      </c:spPr>
    </c:plotArea>
    <c:legend>
      <c:legendPos val="r"/>
      <c:layout>
        <c:manualLayout>
          <c:xMode val="edge"/>
          <c:yMode val="edge"/>
          <c:x val="0.84000054148046455"/>
          <c:y val="0.34547727073149315"/>
          <c:w val="0.15173627694070091"/>
          <c:h val="0.22230444242796787"/>
        </c:manualLayout>
      </c:layout>
      <c:overlay val="0"/>
    </c:legend>
    <c:plotVisOnly val="1"/>
    <c:dispBlanksAs val="gap"/>
    <c:showDLblsOverMax val="0"/>
  </c:chart>
  <c:spPr>
    <a:ln>
      <a:noFill/>
    </a:ln>
  </c:spPr>
  <c:txPr>
    <a:bodyPr/>
    <a:lstStyle/>
    <a:p>
      <a:pPr>
        <a:defRPr sz="14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'Crushing Value'!$A$2:$A$9</c:f>
              <c:strCache>
                <c:ptCount val="8"/>
                <c:pt idx="0">
                  <c:v>20mm NA</c:v>
                </c:pt>
                <c:pt idx="1">
                  <c:v>10mm NA</c:v>
                </c:pt>
                <c:pt idx="2">
                  <c:v>0SRA</c:v>
                </c:pt>
                <c:pt idx="3">
                  <c:v>1SRA</c:v>
                </c:pt>
                <c:pt idx="4">
                  <c:v>2SRA</c:v>
                </c:pt>
                <c:pt idx="5">
                  <c:v>3SRA</c:v>
                </c:pt>
                <c:pt idx="6">
                  <c:v>4SRA</c:v>
                </c:pt>
                <c:pt idx="7">
                  <c:v>1SRCA</c:v>
                </c:pt>
              </c:strCache>
            </c:strRef>
          </c:cat>
          <c:val>
            <c:numRef>
              <c:f>'Crushing Value'!$B$2:$B$9</c:f>
              <c:numCache>
                <c:formatCode>General</c:formatCode>
                <c:ptCount val="8"/>
                <c:pt idx="0">
                  <c:v>11</c:v>
                </c:pt>
                <c:pt idx="1">
                  <c:v>19.100000000000001</c:v>
                </c:pt>
                <c:pt idx="2">
                  <c:v>27.8</c:v>
                </c:pt>
                <c:pt idx="3">
                  <c:v>27.5</c:v>
                </c:pt>
                <c:pt idx="4">
                  <c:v>26</c:v>
                </c:pt>
                <c:pt idx="5">
                  <c:v>26.4</c:v>
                </c:pt>
                <c:pt idx="6">
                  <c:v>27.1</c:v>
                </c:pt>
                <c:pt idx="7">
                  <c:v>25.6</c:v>
                </c:pt>
              </c:numCache>
            </c:numRef>
          </c:val>
          <c:extLst>
            <c:ext xmlns:c16="http://schemas.microsoft.com/office/drawing/2014/chart" uri="{C3380CC4-5D6E-409C-BE32-E72D297353CC}">
              <c16:uniqueId val="{00000000-8B76-474C-B764-83C500F9CF20}"/>
            </c:ext>
          </c:extLst>
        </c:ser>
        <c:dLbls>
          <c:dLblPos val="inEnd"/>
          <c:showLegendKey val="0"/>
          <c:showVal val="1"/>
          <c:showCatName val="0"/>
          <c:showSerName val="0"/>
          <c:showPercent val="0"/>
          <c:showBubbleSize val="0"/>
        </c:dLbls>
        <c:gapWidth val="150"/>
        <c:axId val="151412736"/>
        <c:axId val="151414656"/>
      </c:barChart>
      <c:catAx>
        <c:axId val="151412736"/>
        <c:scaling>
          <c:orientation val="minMax"/>
        </c:scaling>
        <c:delete val="0"/>
        <c:axPos val="b"/>
        <c:title>
          <c:tx>
            <c:rich>
              <a:bodyPr/>
              <a:lstStyle/>
              <a:p>
                <a:pPr>
                  <a:defRPr/>
                </a:pPr>
                <a:r>
                  <a:rPr lang="en-US"/>
                  <a:t>Aggregates</a:t>
                </a:r>
              </a:p>
            </c:rich>
          </c:tx>
          <c:overlay val="0"/>
        </c:title>
        <c:numFmt formatCode="General" sourceLinked="0"/>
        <c:majorTickMark val="none"/>
        <c:minorTickMark val="none"/>
        <c:tickLblPos val="nextTo"/>
        <c:crossAx val="151414656"/>
        <c:crosses val="autoZero"/>
        <c:auto val="1"/>
        <c:lblAlgn val="ctr"/>
        <c:lblOffset val="100"/>
        <c:noMultiLvlLbl val="0"/>
      </c:catAx>
      <c:valAx>
        <c:axId val="151414656"/>
        <c:scaling>
          <c:orientation val="minMax"/>
        </c:scaling>
        <c:delete val="0"/>
        <c:axPos val="l"/>
        <c:majorGridlines/>
        <c:title>
          <c:tx>
            <c:rich>
              <a:bodyPr rot="-5400000" vert="horz"/>
              <a:lstStyle/>
              <a:p>
                <a:pPr>
                  <a:defRPr/>
                </a:pPr>
                <a:r>
                  <a:rPr lang="en-US"/>
                  <a:t>Crushing Value (%)</a:t>
                </a:r>
              </a:p>
            </c:rich>
          </c:tx>
          <c:overlay val="0"/>
        </c:title>
        <c:numFmt formatCode="General" sourceLinked="1"/>
        <c:majorTickMark val="none"/>
        <c:minorTickMark val="none"/>
        <c:tickLblPos val="nextTo"/>
        <c:crossAx val="151412736"/>
        <c:crosses val="autoZero"/>
        <c:crossBetween val="between"/>
      </c:valAx>
    </c:plotArea>
    <c:plotVisOnly val="1"/>
    <c:dispBlanksAs val="gap"/>
    <c:showDLblsOverMax val="0"/>
  </c:chart>
  <c:txPr>
    <a:bodyPr/>
    <a:lstStyle/>
    <a:p>
      <a:pPr>
        <a:defRPr sz="14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2217111754782442"/>
          <c:y val="3.5303263258428905E-2"/>
          <c:w val="0.65940499683974563"/>
          <c:h val="0.80899912113883721"/>
        </c:manualLayout>
      </c:layout>
      <c:scatterChart>
        <c:scatterStyle val="smoothMarker"/>
        <c:varyColors val="0"/>
        <c:ser>
          <c:idx val="0"/>
          <c:order val="0"/>
          <c:tx>
            <c:v>Control </c:v>
          </c:tx>
          <c:spPr>
            <a:ln w="38100">
              <a:solidFill>
                <a:schemeClr val="tx1"/>
              </a:solidFill>
            </a:ln>
          </c:spPr>
          <c:marker>
            <c:symbol val="circle"/>
            <c:size val="9"/>
            <c:spPr>
              <a:solidFill>
                <a:schemeClr val="tx1"/>
              </a:solidFill>
              <a:ln w="38100">
                <a:solidFill>
                  <a:schemeClr val="tx1"/>
                </a:solidFill>
              </a:ln>
            </c:spPr>
          </c:marker>
          <c:xVal>
            <c:numRef>
              <c:f>Summary!$B$3:$H$3</c:f>
              <c:numCache>
                <c:formatCode>General</c:formatCode>
                <c:ptCount val="7"/>
                <c:pt idx="0">
                  <c:v>1</c:v>
                </c:pt>
                <c:pt idx="1">
                  <c:v>3</c:v>
                </c:pt>
                <c:pt idx="2">
                  <c:v>7</c:v>
                </c:pt>
                <c:pt idx="3">
                  <c:v>14</c:v>
                </c:pt>
                <c:pt idx="4">
                  <c:v>28</c:v>
                </c:pt>
                <c:pt idx="5">
                  <c:v>35</c:v>
                </c:pt>
                <c:pt idx="6">
                  <c:v>56</c:v>
                </c:pt>
              </c:numCache>
            </c:numRef>
          </c:xVal>
          <c:yVal>
            <c:numRef>
              <c:f>Summary!$B$4:$H$4</c:f>
              <c:numCache>
                <c:formatCode>General</c:formatCode>
                <c:ptCount val="7"/>
                <c:pt idx="0">
                  <c:v>48</c:v>
                </c:pt>
                <c:pt idx="1">
                  <c:v>140.00000000000003</c:v>
                </c:pt>
                <c:pt idx="2">
                  <c:v>192</c:v>
                </c:pt>
                <c:pt idx="3">
                  <c:v>354</c:v>
                </c:pt>
                <c:pt idx="4">
                  <c:v>484</c:v>
                </c:pt>
                <c:pt idx="5">
                  <c:v>571.99999999999989</c:v>
                </c:pt>
                <c:pt idx="6">
                  <c:v>616</c:v>
                </c:pt>
              </c:numCache>
            </c:numRef>
          </c:yVal>
          <c:smooth val="1"/>
          <c:extLst>
            <c:ext xmlns:c16="http://schemas.microsoft.com/office/drawing/2014/chart" uri="{C3380CC4-5D6E-409C-BE32-E72D297353CC}">
              <c16:uniqueId val="{00000000-4475-4914-8936-78A9F44D228B}"/>
            </c:ext>
          </c:extLst>
        </c:ser>
        <c:ser>
          <c:idx val="1"/>
          <c:order val="1"/>
          <c:tx>
            <c:v>RCA100</c:v>
          </c:tx>
          <c:spPr>
            <a:ln w="38100"/>
          </c:spPr>
          <c:marker>
            <c:spPr>
              <a:ln w="38100"/>
            </c:spPr>
          </c:marker>
          <c:xVal>
            <c:numRef>
              <c:f>Summary!$B$3:$H$3</c:f>
              <c:numCache>
                <c:formatCode>General</c:formatCode>
                <c:ptCount val="7"/>
                <c:pt idx="0">
                  <c:v>1</c:v>
                </c:pt>
                <c:pt idx="1">
                  <c:v>3</c:v>
                </c:pt>
                <c:pt idx="2">
                  <c:v>7</c:v>
                </c:pt>
                <c:pt idx="3">
                  <c:v>14</c:v>
                </c:pt>
                <c:pt idx="4">
                  <c:v>28</c:v>
                </c:pt>
                <c:pt idx="5">
                  <c:v>35</c:v>
                </c:pt>
                <c:pt idx="6">
                  <c:v>56</c:v>
                </c:pt>
              </c:numCache>
            </c:numRef>
          </c:xVal>
          <c:yVal>
            <c:numRef>
              <c:f>Summary!$B$5:$H$5</c:f>
              <c:numCache>
                <c:formatCode>General</c:formatCode>
                <c:ptCount val="7"/>
                <c:pt idx="0">
                  <c:v>136</c:v>
                </c:pt>
                <c:pt idx="1">
                  <c:v>368</c:v>
                </c:pt>
                <c:pt idx="2">
                  <c:v>575.99999999999989</c:v>
                </c:pt>
                <c:pt idx="3">
                  <c:v>728</c:v>
                </c:pt>
                <c:pt idx="4">
                  <c:v>1244</c:v>
                </c:pt>
                <c:pt idx="5">
                  <c:v>1552</c:v>
                </c:pt>
                <c:pt idx="6">
                  <c:v>1764</c:v>
                </c:pt>
              </c:numCache>
            </c:numRef>
          </c:yVal>
          <c:smooth val="1"/>
          <c:extLst>
            <c:ext xmlns:c16="http://schemas.microsoft.com/office/drawing/2014/chart" uri="{C3380CC4-5D6E-409C-BE32-E72D297353CC}">
              <c16:uniqueId val="{00000001-4475-4914-8936-78A9F44D228B}"/>
            </c:ext>
          </c:extLst>
        </c:ser>
        <c:ser>
          <c:idx val="2"/>
          <c:order val="2"/>
          <c:tx>
            <c:v>1SRCA100</c:v>
          </c:tx>
          <c:spPr>
            <a:ln w="38100"/>
          </c:spPr>
          <c:marker>
            <c:spPr>
              <a:ln w="38100"/>
            </c:spPr>
          </c:marker>
          <c:xVal>
            <c:numRef>
              <c:f>Summary!$B$3:$H$3</c:f>
              <c:numCache>
                <c:formatCode>General</c:formatCode>
                <c:ptCount val="7"/>
                <c:pt idx="0">
                  <c:v>1</c:v>
                </c:pt>
                <c:pt idx="1">
                  <c:v>3</c:v>
                </c:pt>
                <c:pt idx="2">
                  <c:v>7</c:v>
                </c:pt>
                <c:pt idx="3">
                  <c:v>14</c:v>
                </c:pt>
                <c:pt idx="4">
                  <c:v>28</c:v>
                </c:pt>
                <c:pt idx="5">
                  <c:v>35</c:v>
                </c:pt>
                <c:pt idx="6">
                  <c:v>56</c:v>
                </c:pt>
              </c:numCache>
            </c:numRef>
          </c:xVal>
          <c:yVal>
            <c:numRef>
              <c:f>Summary!$B$6:$H$6</c:f>
              <c:numCache>
                <c:formatCode>General</c:formatCode>
                <c:ptCount val="7"/>
                <c:pt idx="0">
                  <c:v>119.99999999999999</c:v>
                </c:pt>
                <c:pt idx="1">
                  <c:v>352</c:v>
                </c:pt>
                <c:pt idx="2">
                  <c:v>460</c:v>
                </c:pt>
                <c:pt idx="3">
                  <c:v>704</c:v>
                </c:pt>
                <c:pt idx="4">
                  <c:v>1064</c:v>
                </c:pt>
                <c:pt idx="5">
                  <c:v>1356</c:v>
                </c:pt>
                <c:pt idx="6">
                  <c:v>1508</c:v>
                </c:pt>
              </c:numCache>
            </c:numRef>
          </c:yVal>
          <c:smooth val="1"/>
          <c:extLst>
            <c:ext xmlns:c16="http://schemas.microsoft.com/office/drawing/2014/chart" uri="{C3380CC4-5D6E-409C-BE32-E72D297353CC}">
              <c16:uniqueId val="{00000002-4475-4914-8936-78A9F44D228B}"/>
            </c:ext>
          </c:extLst>
        </c:ser>
        <c:ser>
          <c:idx val="3"/>
          <c:order val="3"/>
          <c:tx>
            <c:v>2SRCA100</c:v>
          </c:tx>
          <c:spPr>
            <a:ln w="38100"/>
          </c:spPr>
          <c:marker>
            <c:symbol val="diamond"/>
            <c:size val="9"/>
            <c:spPr>
              <a:ln w="38100"/>
            </c:spPr>
          </c:marker>
          <c:xVal>
            <c:numRef>
              <c:f>Summary!$B$3:$H$3</c:f>
              <c:numCache>
                <c:formatCode>General</c:formatCode>
                <c:ptCount val="7"/>
                <c:pt idx="0">
                  <c:v>1</c:v>
                </c:pt>
                <c:pt idx="1">
                  <c:v>3</c:v>
                </c:pt>
                <c:pt idx="2">
                  <c:v>7</c:v>
                </c:pt>
                <c:pt idx="3">
                  <c:v>14</c:v>
                </c:pt>
                <c:pt idx="4">
                  <c:v>28</c:v>
                </c:pt>
                <c:pt idx="5">
                  <c:v>35</c:v>
                </c:pt>
                <c:pt idx="6">
                  <c:v>56</c:v>
                </c:pt>
              </c:numCache>
            </c:numRef>
          </c:xVal>
          <c:yVal>
            <c:numRef>
              <c:f>Summary!$B$7:$H$7</c:f>
              <c:numCache>
                <c:formatCode>General</c:formatCode>
                <c:ptCount val="7"/>
                <c:pt idx="0">
                  <c:v>132</c:v>
                </c:pt>
                <c:pt idx="1">
                  <c:v>408</c:v>
                </c:pt>
                <c:pt idx="2">
                  <c:v>532</c:v>
                </c:pt>
                <c:pt idx="3">
                  <c:v>723.99999999999989</c:v>
                </c:pt>
                <c:pt idx="4">
                  <c:v>1220</c:v>
                </c:pt>
                <c:pt idx="5">
                  <c:v>1488</c:v>
                </c:pt>
                <c:pt idx="6">
                  <c:v>1612</c:v>
                </c:pt>
              </c:numCache>
            </c:numRef>
          </c:yVal>
          <c:smooth val="1"/>
          <c:extLst>
            <c:ext xmlns:c16="http://schemas.microsoft.com/office/drawing/2014/chart" uri="{C3380CC4-5D6E-409C-BE32-E72D297353CC}">
              <c16:uniqueId val="{00000003-4475-4914-8936-78A9F44D228B}"/>
            </c:ext>
          </c:extLst>
        </c:ser>
        <c:ser>
          <c:idx val="4"/>
          <c:order val="4"/>
          <c:tx>
            <c:v>3SRCA100</c:v>
          </c:tx>
          <c:spPr>
            <a:ln w="38100"/>
          </c:spPr>
          <c:marker>
            <c:symbol val="triangle"/>
            <c:size val="9"/>
            <c:spPr>
              <a:ln w="38100"/>
            </c:spPr>
          </c:marker>
          <c:xVal>
            <c:numRef>
              <c:f>Summary!$B$3:$H$3</c:f>
              <c:numCache>
                <c:formatCode>General</c:formatCode>
                <c:ptCount val="7"/>
                <c:pt idx="0">
                  <c:v>1</c:v>
                </c:pt>
                <c:pt idx="1">
                  <c:v>3</c:v>
                </c:pt>
                <c:pt idx="2">
                  <c:v>7</c:v>
                </c:pt>
                <c:pt idx="3">
                  <c:v>14</c:v>
                </c:pt>
                <c:pt idx="4">
                  <c:v>28</c:v>
                </c:pt>
                <c:pt idx="5">
                  <c:v>35</c:v>
                </c:pt>
                <c:pt idx="6">
                  <c:v>56</c:v>
                </c:pt>
              </c:numCache>
            </c:numRef>
          </c:xVal>
          <c:yVal>
            <c:numRef>
              <c:f>Summary!$B$8:$H$8</c:f>
              <c:numCache>
                <c:formatCode>General</c:formatCode>
                <c:ptCount val="7"/>
                <c:pt idx="0">
                  <c:v>200</c:v>
                </c:pt>
                <c:pt idx="1">
                  <c:v>440</c:v>
                </c:pt>
                <c:pt idx="2">
                  <c:v>632</c:v>
                </c:pt>
                <c:pt idx="3">
                  <c:v>942</c:v>
                </c:pt>
                <c:pt idx="4">
                  <c:v>1640</c:v>
                </c:pt>
                <c:pt idx="5">
                  <c:v>1707.9999999999998</c:v>
                </c:pt>
                <c:pt idx="6">
                  <c:v>1883.9999999999998</c:v>
                </c:pt>
              </c:numCache>
            </c:numRef>
          </c:yVal>
          <c:smooth val="1"/>
          <c:extLst>
            <c:ext xmlns:c16="http://schemas.microsoft.com/office/drawing/2014/chart" uri="{C3380CC4-5D6E-409C-BE32-E72D297353CC}">
              <c16:uniqueId val="{00000004-4475-4914-8936-78A9F44D228B}"/>
            </c:ext>
          </c:extLst>
        </c:ser>
        <c:ser>
          <c:idx val="5"/>
          <c:order val="5"/>
          <c:tx>
            <c:v>4SRCA100</c:v>
          </c:tx>
          <c:spPr>
            <a:ln w="38100"/>
          </c:spPr>
          <c:marker>
            <c:spPr>
              <a:ln w="38100"/>
            </c:spPr>
          </c:marker>
          <c:xVal>
            <c:numRef>
              <c:f>Summary!$B$3:$H$3</c:f>
              <c:numCache>
                <c:formatCode>General</c:formatCode>
                <c:ptCount val="7"/>
                <c:pt idx="0">
                  <c:v>1</c:v>
                </c:pt>
                <c:pt idx="1">
                  <c:v>3</c:v>
                </c:pt>
                <c:pt idx="2">
                  <c:v>7</c:v>
                </c:pt>
                <c:pt idx="3">
                  <c:v>14</c:v>
                </c:pt>
                <c:pt idx="4">
                  <c:v>28</c:v>
                </c:pt>
                <c:pt idx="5">
                  <c:v>35</c:v>
                </c:pt>
                <c:pt idx="6">
                  <c:v>56</c:v>
                </c:pt>
              </c:numCache>
            </c:numRef>
          </c:xVal>
          <c:yVal>
            <c:numRef>
              <c:f>Summary!$B$9:$H$9</c:f>
              <c:numCache>
                <c:formatCode>General</c:formatCode>
                <c:ptCount val="7"/>
                <c:pt idx="0">
                  <c:v>160</c:v>
                </c:pt>
                <c:pt idx="1">
                  <c:v>440</c:v>
                </c:pt>
                <c:pt idx="2">
                  <c:v>620</c:v>
                </c:pt>
                <c:pt idx="3">
                  <c:v>741</c:v>
                </c:pt>
                <c:pt idx="4">
                  <c:v>1248</c:v>
                </c:pt>
                <c:pt idx="5">
                  <c:v>1604.0000000000002</c:v>
                </c:pt>
                <c:pt idx="6">
                  <c:v>1728</c:v>
                </c:pt>
              </c:numCache>
            </c:numRef>
          </c:yVal>
          <c:smooth val="1"/>
          <c:extLst>
            <c:ext xmlns:c16="http://schemas.microsoft.com/office/drawing/2014/chart" uri="{C3380CC4-5D6E-409C-BE32-E72D297353CC}">
              <c16:uniqueId val="{00000005-4475-4914-8936-78A9F44D228B}"/>
            </c:ext>
          </c:extLst>
        </c:ser>
        <c:ser>
          <c:idx val="6"/>
          <c:order val="6"/>
          <c:tx>
            <c:v>Better 1SRCA100</c:v>
          </c:tx>
          <c:spPr>
            <a:ln w="38100">
              <a:solidFill>
                <a:srgbClr val="FF0000"/>
              </a:solidFill>
            </a:ln>
          </c:spPr>
          <c:marker>
            <c:symbol val="square"/>
            <c:size val="9"/>
            <c:spPr>
              <a:solidFill>
                <a:srgbClr val="FF0000"/>
              </a:solidFill>
              <a:ln w="38100">
                <a:solidFill>
                  <a:srgbClr val="FF0000"/>
                </a:solidFill>
              </a:ln>
            </c:spPr>
          </c:marker>
          <c:xVal>
            <c:numRef>
              <c:f>Summary!$B$3:$H$3</c:f>
              <c:numCache>
                <c:formatCode>General</c:formatCode>
                <c:ptCount val="7"/>
                <c:pt idx="0">
                  <c:v>1</c:v>
                </c:pt>
                <c:pt idx="1">
                  <c:v>3</c:v>
                </c:pt>
                <c:pt idx="2">
                  <c:v>7</c:v>
                </c:pt>
                <c:pt idx="3">
                  <c:v>14</c:v>
                </c:pt>
                <c:pt idx="4">
                  <c:v>28</c:v>
                </c:pt>
                <c:pt idx="5">
                  <c:v>35</c:v>
                </c:pt>
                <c:pt idx="6">
                  <c:v>56</c:v>
                </c:pt>
              </c:numCache>
            </c:numRef>
          </c:xVal>
          <c:yVal>
            <c:numRef>
              <c:f>Summary!$B$10:$H$10</c:f>
              <c:numCache>
                <c:formatCode>General</c:formatCode>
                <c:ptCount val="7"/>
                <c:pt idx="0">
                  <c:v>108</c:v>
                </c:pt>
                <c:pt idx="1">
                  <c:v>160</c:v>
                </c:pt>
                <c:pt idx="2">
                  <c:v>239.99999999999997</c:v>
                </c:pt>
                <c:pt idx="3">
                  <c:v>556.00000000000011</c:v>
                </c:pt>
                <c:pt idx="4">
                  <c:v>771</c:v>
                </c:pt>
                <c:pt idx="5">
                  <c:v>861</c:v>
                </c:pt>
                <c:pt idx="6">
                  <c:v>944</c:v>
                </c:pt>
              </c:numCache>
            </c:numRef>
          </c:yVal>
          <c:smooth val="1"/>
          <c:extLst>
            <c:ext xmlns:c16="http://schemas.microsoft.com/office/drawing/2014/chart" uri="{C3380CC4-5D6E-409C-BE32-E72D297353CC}">
              <c16:uniqueId val="{00000006-4475-4914-8936-78A9F44D228B}"/>
            </c:ext>
          </c:extLst>
        </c:ser>
        <c:dLbls>
          <c:showLegendKey val="0"/>
          <c:showVal val="0"/>
          <c:showCatName val="0"/>
          <c:showSerName val="0"/>
          <c:showPercent val="0"/>
          <c:showBubbleSize val="0"/>
        </c:dLbls>
        <c:axId val="153588864"/>
        <c:axId val="153591168"/>
      </c:scatterChart>
      <c:valAx>
        <c:axId val="153588864"/>
        <c:scaling>
          <c:orientation val="minMax"/>
        </c:scaling>
        <c:delete val="0"/>
        <c:axPos val="b"/>
        <c:majorGridlines/>
        <c:title>
          <c:tx>
            <c:rich>
              <a:bodyPr rot="0" vert="horz"/>
              <a:lstStyle/>
              <a:p>
                <a:pPr>
                  <a:defRPr/>
                </a:pPr>
                <a:r>
                  <a:rPr lang="en-US"/>
                  <a:t>Age (days)</a:t>
                </a:r>
              </a:p>
            </c:rich>
          </c:tx>
          <c:overlay val="0"/>
        </c:title>
        <c:numFmt formatCode="General" sourceLinked="1"/>
        <c:majorTickMark val="none"/>
        <c:minorTickMark val="none"/>
        <c:tickLblPos val="nextTo"/>
        <c:txPr>
          <a:bodyPr rot="-60000000" vert="horz"/>
          <a:lstStyle/>
          <a:p>
            <a:pPr>
              <a:defRPr/>
            </a:pPr>
            <a:endParaRPr lang="en-US"/>
          </a:p>
        </c:txPr>
        <c:crossAx val="153591168"/>
        <c:crosses val="autoZero"/>
        <c:crossBetween val="midCat"/>
      </c:valAx>
      <c:valAx>
        <c:axId val="153591168"/>
        <c:scaling>
          <c:orientation val="minMax"/>
        </c:scaling>
        <c:delete val="0"/>
        <c:axPos val="l"/>
        <c:majorGridlines/>
        <c:title>
          <c:tx>
            <c:rich>
              <a:bodyPr rot="-5400000" vert="horz"/>
              <a:lstStyle/>
              <a:p>
                <a:pPr>
                  <a:defRPr/>
                </a:pPr>
                <a:r>
                  <a:rPr lang="en-US"/>
                  <a:t>Drying shrinkage (10^-6) (µ</a:t>
                </a:r>
                <a:r>
                  <a:rPr lang="el-GR"/>
                  <a:t>ε)</a:t>
                </a:r>
              </a:p>
            </c:rich>
          </c:tx>
          <c:layout>
            <c:manualLayout>
              <c:xMode val="edge"/>
              <c:yMode val="edge"/>
              <c:x val="4.2182197384794708E-3"/>
              <c:y val="0.18224736552240894"/>
            </c:manualLayout>
          </c:layout>
          <c:overlay val="0"/>
        </c:title>
        <c:numFmt formatCode="General" sourceLinked="1"/>
        <c:majorTickMark val="none"/>
        <c:minorTickMark val="none"/>
        <c:tickLblPos val="nextTo"/>
        <c:txPr>
          <a:bodyPr rot="-60000000" vert="horz"/>
          <a:lstStyle/>
          <a:p>
            <a:pPr>
              <a:defRPr/>
            </a:pPr>
            <a:endParaRPr lang="en-US"/>
          </a:p>
        </c:txPr>
        <c:crossAx val="153588864"/>
        <c:crosses val="autoZero"/>
        <c:crossBetween val="midCat"/>
      </c:valAx>
    </c:plotArea>
    <c:legend>
      <c:legendPos val="r"/>
      <c:layout>
        <c:manualLayout>
          <c:xMode val="edge"/>
          <c:yMode val="edge"/>
          <c:x val="0.8059371777814921"/>
          <c:y val="0.25019103497434214"/>
          <c:w val="0.18381904634300339"/>
          <c:h val="0.49452366406885845"/>
        </c:manualLayout>
      </c:layout>
      <c:overlay val="0"/>
      <c:txPr>
        <a:bodyPr rot="0" vert="horz"/>
        <a:lstStyle/>
        <a:p>
          <a:pPr>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sz="18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invertIfNegative val="0"/>
          <c:dLbls>
            <c:dLbl>
              <c:idx val="0"/>
              <c:layout>
                <c:manualLayout>
                  <c:x val="0"/>
                  <c:y val="-5.50638979682131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5E-4EFF-8AC7-7C49194CB444}"/>
                </c:ext>
              </c:extLst>
            </c:dLbl>
            <c:dLbl>
              <c:idx val="1"/>
              <c:layout>
                <c:manualLayout>
                  <c:x val="0"/>
                  <c:y val="-5.25609935151125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5E-4EFF-8AC7-7C49194CB444}"/>
                </c:ext>
              </c:extLst>
            </c:dLbl>
            <c:dLbl>
              <c:idx val="2"/>
              <c:layout>
                <c:manualLayout>
                  <c:x val="-5.2167417367955638E-17"/>
                  <c:y val="-5.25609935151125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25E-4EFF-8AC7-7C49194CB444}"/>
                </c:ext>
              </c:extLst>
            </c:dLbl>
            <c:dLbl>
              <c:idx val="3"/>
              <c:layout>
                <c:manualLayout>
                  <c:x val="0"/>
                  <c:y val="-5.00580890620119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5E-4EFF-8AC7-7C49194CB444}"/>
                </c:ext>
              </c:extLst>
            </c:dLbl>
            <c:dLbl>
              <c:idx val="4"/>
              <c:layout>
                <c:manualLayout>
                  <c:x val="1.4227641821021643E-3"/>
                  <c:y val="-5.25609935151125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25E-4EFF-8AC7-7C49194CB444}"/>
                </c:ext>
              </c:extLst>
            </c:dLbl>
            <c:dLbl>
              <c:idx val="5"/>
              <c:layout>
                <c:manualLayout>
                  <c:x val="-1.0433483473591128E-16"/>
                  <c:y val="-5.75668024213137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25E-4EFF-8AC7-7C49194CB444}"/>
                </c:ext>
              </c:extLst>
            </c:dLbl>
            <c:dLbl>
              <c:idx val="6"/>
              <c:layout>
                <c:manualLayout>
                  <c:x val="1.4227641821021643E-3"/>
                  <c:y val="-5.25609935151125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25E-4EFF-8AC7-7C49194CB44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stdErr"/>
            <c:noEndCap val="0"/>
          </c:errBars>
          <c:cat>
            <c:strRef>
              <c:f>Density!$A$2:$A$8</c:f>
              <c:strCache>
                <c:ptCount val="7"/>
                <c:pt idx="0">
                  <c:v>C.S</c:v>
                </c:pt>
                <c:pt idx="1">
                  <c:v>0SRA100</c:v>
                </c:pt>
                <c:pt idx="2">
                  <c:v>1SRA100</c:v>
                </c:pt>
                <c:pt idx="3">
                  <c:v>2SRA100</c:v>
                </c:pt>
                <c:pt idx="4">
                  <c:v>3SRA100</c:v>
                </c:pt>
                <c:pt idx="5">
                  <c:v>4SRA100</c:v>
                </c:pt>
                <c:pt idx="6">
                  <c:v>1SRCA100</c:v>
                </c:pt>
              </c:strCache>
            </c:strRef>
          </c:cat>
          <c:val>
            <c:numRef>
              <c:f>Density!$B$2:$B$8</c:f>
              <c:numCache>
                <c:formatCode>General</c:formatCode>
                <c:ptCount val="7"/>
                <c:pt idx="0">
                  <c:v>2330</c:v>
                </c:pt>
                <c:pt idx="1">
                  <c:v>2210</c:v>
                </c:pt>
                <c:pt idx="2">
                  <c:v>2203</c:v>
                </c:pt>
                <c:pt idx="3">
                  <c:v>2229</c:v>
                </c:pt>
                <c:pt idx="4">
                  <c:v>2213</c:v>
                </c:pt>
                <c:pt idx="5">
                  <c:v>2223</c:v>
                </c:pt>
                <c:pt idx="6">
                  <c:v>2302</c:v>
                </c:pt>
              </c:numCache>
            </c:numRef>
          </c:val>
          <c:extLst>
            <c:ext xmlns:c16="http://schemas.microsoft.com/office/drawing/2014/chart" uri="{C3380CC4-5D6E-409C-BE32-E72D297353CC}">
              <c16:uniqueId val="{00000007-F25E-4EFF-8AC7-7C49194CB444}"/>
            </c:ext>
          </c:extLst>
        </c:ser>
        <c:dLbls>
          <c:dLblPos val="inEnd"/>
          <c:showLegendKey val="0"/>
          <c:showVal val="1"/>
          <c:showCatName val="0"/>
          <c:showSerName val="0"/>
          <c:showPercent val="0"/>
          <c:showBubbleSize val="0"/>
        </c:dLbls>
        <c:gapWidth val="150"/>
        <c:axId val="153624576"/>
        <c:axId val="153626496"/>
      </c:barChart>
      <c:catAx>
        <c:axId val="153624576"/>
        <c:scaling>
          <c:orientation val="minMax"/>
        </c:scaling>
        <c:delete val="0"/>
        <c:axPos val="b"/>
        <c:title>
          <c:tx>
            <c:rich>
              <a:bodyPr/>
              <a:lstStyle/>
              <a:p>
                <a:pPr>
                  <a:defRPr/>
                </a:pPr>
                <a:r>
                  <a:rPr lang="en-US"/>
                  <a:t>Mix</a:t>
                </a:r>
              </a:p>
            </c:rich>
          </c:tx>
          <c:overlay val="0"/>
        </c:title>
        <c:numFmt formatCode="General" sourceLinked="0"/>
        <c:majorTickMark val="none"/>
        <c:minorTickMark val="none"/>
        <c:tickLblPos val="nextTo"/>
        <c:crossAx val="153626496"/>
        <c:crosses val="autoZero"/>
        <c:auto val="1"/>
        <c:lblAlgn val="ctr"/>
        <c:lblOffset val="100"/>
        <c:noMultiLvlLbl val="0"/>
      </c:catAx>
      <c:valAx>
        <c:axId val="153626496"/>
        <c:scaling>
          <c:orientation val="minMax"/>
        </c:scaling>
        <c:delete val="0"/>
        <c:axPos val="l"/>
        <c:majorGridlines/>
        <c:title>
          <c:tx>
            <c:rich>
              <a:bodyPr rot="-5400000" vert="horz"/>
              <a:lstStyle/>
              <a:p>
                <a:pPr algn="ctr" rtl="0">
                  <a:defRPr/>
                </a:pPr>
                <a:r>
                  <a:rPr lang="en-US"/>
                  <a:t>Density  (kg/m3)</a:t>
                </a:r>
              </a:p>
            </c:rich>
          </c:tx>
          <c:layout>
            <c:manualLayout>
              <c:xMode val="edge"/>
              <c:yMode val="edge"/>
              <c:x val="7.346188102038553E-3"/>
              <c:y val="0.28529904776395704"/>
            </c:manualLayout>
          </c:layout>
          <c:overlay val="0"/>
        </c:title>
        <c:numFmt formatCode="General" sourceLinked="1"/>
        <c:majorTickMark val="none"/>
        <c:minorTickMark val="none"/>
        <c:tickLblPos val="nextTo"/>
        <c:crossAx val="153624576"/>
        <c:crosses val="autoZero"/>
        <c:crossBetween val="between"/>
      </c:valAx>
      <c:spPr>
        <a:ln>
          <a:solidFill>
            <a:schemeClr val="bg2">
              <a:lumMod val="25000"/>
            </a:schemeClr>
          </a:solidFill>
        </a:ln>
      </c:spPr>
    </c:plotArea>
    <c:plotVisOnly val="1"/>
    <c:dispBlanksAs val="gap"/>
    <c:showDLblsOverMax val="0"/>
  </c:chart>
  <c:spPr>
    <a:ln>
      <a:noFill/>
    </a:ln>
  </c:spPr>
  <c:txPr>
    <a:bodyPr/>
    <a:lstStyle/>
    <a:p>
      <a:pPr>
        <a:defRPr sz="16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7-day</c:v>
          </c:tx>
          <c:invertIfNegative val="0"/>
          <c:dLbls>
            <c:dLbl>
              <c:idx val="0"/>
              <c:layout>
                <c:manualLayout>
                  <c:x val="1.2157112006248947E-3"/>
                  <c:y val="-1.401603698004066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9EC-4F93-93BC-509D300E6068}"/>
                </c:ext>
              </c:extLst>
            </c:dLbl>
            <c:dLbl>
              <c:idx val="1"/>
              <c:layout>
                <c:manualLayout>
                  <c:x val="-1.2157112006248947E-3"/>
                  <c:y val="-1.401603698004066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EC-4F93-93BC-509D300E6068}"/>
                </c:ext>
              </c:extLst>
            </c:dLbl>
            <c:dLbl>
              <c:idx val="2"/>
              <c:layout>
                <c:manualLayout>
                  <c:x val="-4.4575562415545334E-17"/>
                  <c:y val="-1.16404374918981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9EC-4F93-93BC-509D300E6068}"/>
                </c:ext>
              </c:extLst>
            </c:dLbl>
            <c:dLbl>
              <c:idx val="3"/>
              <c:layout>
                <c:manualLayout>
                  <c:x val="0"/>
                  <c:y val="-1.16404374918981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9EC-4F93-93BC-509D300E6068}"/>
                </c:ext>
              </c:extLst>
            </c:dLbl>
            <c:dLbl>
              <c:idx val="4"/>
              <c:layout>
                <c:manualLayout>
                  <c:x val="0"/>
                  <c:y val="-1.401603698004066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9EC-4F93-93BC-509D300E6068}"/>
                </c:ext>
              </c:extLst>
            </c:dLbl>
            <c:dLbl>
              <c:idx val="5"/>
              <c:layout>
                <c:manualLayout>
                  <c:x val="-1.2157112006248947E-3"/>
                  <c:y val="-1.401603698004066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9EC-4F93-93BC-509D300E6068}"/>
                </c:ext>
              </c:extLst>
            </c:dLbl>
            <c:dLbl>
              <c:idx val="6"/>
              <c:layout>
                <c:manualLayout>
                  <c:x val="-1.2157112006248947E-3"/>
                  <c:y val="-1.16404374918981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9EC-4F93-93BC-509D300E6068}"/>
                </c:ext>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stdErr"/>
            <c:noEndCap val="0"/>
          </c:errBars>
          <c:cat>
            <c:strRef>
              <c:f>'Compressive Strength'!$A$2:$A$8</c:f>
              <c:strCache>
                <c:ptCount val="7"/>
                <c:pt idx="0">
                  <c:v>C.S</c:v>
                </c:pt>
                <c:pt idx="1">
                  <c:v>0SRA100</c:v>
                </c:pt>
                <c:pt idx="2">
                  <c:v>1SRA100</c:v>
                </c:pt>
                <c:pt idx="3">
                  <c:v>2SRA100</c:v>
                </c:pt>
                <c:pt idx="4">
                  <c:v>3SRA100</c:v>
                </c:pt>
                <c:pt idx="5">
                  <c:v>4SRA100</c:v>
                </c:pt>
                <c:pt idx="6">
                  <c:v>1SRCA100</c:v>
                </c:pt>
              </c:strCache>
            </c:strRef>
          </c:cat>
          <c:val>
            <c:numRef>
              <c:f>'Compressive Strength'!$B$2:$B$8</c:f>
              <c:numCache>
                <c:formatCode>General</c:formatCode>
                <c:ptCount val="7"/>
                <c:pt idx="0">
                  <c:v>35</c:v>
                </c:pt>
                <c:pt idx="1">
                  <c:v>28</c:v>
                </c:pt>
                <c:pt idx="2">
                  <c:v>31</c:v>
                </c:pt>
                <c:pt idx="3">
                  <c:v>29</c:v>
                </c:pt>
                <c:pt idx="4">
                  <c:v>29</c:v>
                </c:pt>
                <c:pt idx="5">
                  <c:v>28</c:v>
                </c:pt>
                <c:pt idx="6">
                  <c:v>33</c:v>
                </c:pt>
              </c:numCache>
            </c:numRef>
          </c:val>
          <c:extLst>
            <c:ext xmlns:c16="http://schemas.microsoft.com/office/drawing/2014/chart" uri="{C3380CC4-5D6E-409C-BE32-E72D297353CC}">
              <c16:uniqueId val="{00000007-89EC-4F93-93BC-509D300E6068}"/>
            </c:ext>
          </c:extLst>
        </c:ser>
        <c:ser>
          <c:idx val="1"/>
          <c:order val="1"/>
          <c:tx>
            <c:v>28-day</c:v>
          </c:tx>
          <c:invertIfNegative val="0"/>
          <c:dLbls>
            <c:dLbl>
              <c:idx val="0"/>
              <c:layout>
                <c:manualLayout>
                  <c:x val="0"/>
                  <c:y val="-1.66291964169973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9EC-4F93-93BC-509D300E6068}"/>
                </c:ext>
              </c:extLst>
            </c:dLbl>
            <c:dLbl>
              <c:idx val="1"/>
              <c:layout>
                <c:manualLayout>
                  <c:x val="0"/>
                  <c:y val="-2.13803953932823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9EC-4F93-93BC-509D300E6068}"/>
                </c:ext>
              </c:extLst>
            </c:dLbl>
            <c:dLbl>
              <c:idx val="2"/>
              <c:layout>
                <c:manualLayout>
                  <c:x val="0"/>
                  <c:y val="-1.4253596928854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9EC-4F93-93BC-509D300E6068}"/>
                </c:ext>
              </c:extLst>
            </c:dLbl>
            <c:dLbl>
              <c:idx val="3"/>
              <c:layout>
                <c:manualLayout>
                  <c:x val="0"/>
                  <c:y val="-2.13803953932823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9EC-4F93-93BC-509D300E6068}"/>
                </c:ext>
              </c:extLst>
            </c:dLbl>
            <c:dLbl>
              <c:idx val="4"/>
              <c:layout>
                <c:manualLayout>
                  <c:x val="0"/>
                  <c:y val="-1.90047959051399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9EC-4F93-93BC-509D300E6068}"/>
                </c:ext>
              </c:extLst>
            </c:dLbl>
            <c:dLbl>
              <c:idx val="5"/>
              <c:layout>
                <c:manualLayout>
                  <c:x val="8.9151124831090667E-17"/>
                  <c:y val="-2.13803953932824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9EC-4F93-93BC-509D300E6068}"/>
                </c:ext>
              </c:extLst>
            </c:dLbl>
            <c:dLbl>
              <c:idx val="6"/>
              <c:layout>
                <c:manualLayout>
                  <c:x val="0"/>
                  <c:y val="-2.13803953932823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9EC-4F93-93BC-509D300E6068}"/>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stdErr"/>
            <c:noEndCap val="0"/>
          </c:errBars>
          <c:cat>
            <c:strRef>
              <c:f>'Compressive Strength'!$A$2:$A$8</c:f>
              <c:strCache>
                <c:ptCount val="7"/>
                <c:pt idx="0">
                  <c:v>C.S</c:v>
                </c:pt>
                <c:pt idx="1">
                  <c:v>0SRA100</c:v>
                </c:pt>
                <c:pt idx="2">
                  <c:v>1SRA100</c:v>
                </c:pt>
                <c:pt idx="3">
                  <c:v>2SRA100</c:v>
                </c:pt>
                <c:pt idx="4">
                  <c:v>3SRA100</c:v>
                </c:pt>
                <c:pt idx="5">
                  <c:v>4SRA100</c:v>
                </c:pt>
                <c:pt idx="6">
                  <c:v>1SRCA100</c:v>
                </c:pt>
              </c:strCache>
            </c:strRef>
          </c:cat>
          <c:val>
            <c:numRef>
              <c:f>'Compressive Strength'!$C$2:$C$8</c:f>
              <c:numCache>
                <c:formatCode>General</c:formatCode>
                <c:ptCount val="7"/>
                <c:pt idx="0">
                  <c:v>50</c:v>
                </c:pt>
                <c:pt idx="1">
                  <c:v>40</c:v>
                </c:pt>
                <c:pt idx="2">
                  <c:v>41</c:v>
                </c:pt>
                <c:pt idx="3">
                  <c:v>40</c:v>
                </c:pt>
                <c:pt idx="4">
                  <c:v>42</c:v>
                </c:pt>
                <c:pt idx="5">
                  <c:v>39</c:v>
                </c:pt>
                <c:pt idx="6">
                  <c:v>48</c:v>
                </c:pt>
              </c:numCache>
            </c:numRef>
          </c:val>
          <c:extLst>
            <c:ext xmlns:c16="http://schemas.microsoft.com/office/drawing/2014/chart" uri="{C3380CC4-5D6E-409C-BE32-E72D297353CC}">
              <c16:uniqueId val="{0000000F-89EC-4F93-93BC-509D300E6068}"/>
            </c:ext>
          </c:extLst>
        </c:ser>
        <c:ser>
          <c:idx val="2"/>
          <c:order val="2"/>
          <c:tx>
            <c:v>56-day</c:v>
          </c:tx>
          <c:invertIfNegative val="0"/>
          <c:dLbls>
            <c:dLbl>
              <c:idx val="0"/>
              <c:layout>
                <c:manualLayout>
                  <c:x val="0"/>
                  <c:y val="-2.13803953932823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9EC-4F93-93BC-509D300E6068}"/>
                </c:ext>
              </c:extLst>
            </c:dLbl>
            <c:dLbl>
              <c:idx val="1"/>
              <c:layout>
                <c:manualLayout>
                  <c:x val="0"/>
                  <c:y val="-2.37559948814248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9EC-4F93-93BC-509D300E6068}"/>
                </c:ext>
              </c:extLst>
            </c:dLbl>
            <c:dLbl>
              <c:idx val="2"/>
              <c:layout>
                <c:manualLayout>
                  <c:x val="1.2157112006248947E-3"/>
                  <c:y val="-2.37559948814248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9EC-4F93-93BC-509D300E6068}"/>
                </c:ext>
              </c:extLst>
            </c:dLbl>
            <c:dLbl>
              <c:idx val="3"/>
              <c:layout>
                <c:manualLayout>
                  <c:x val="0"/>
                  <c:y val="-2.13803953932823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9EC-4F93-93BC-509D300E6068}"/>
                </c:ext>
              </c:extLst>
            </c:dLbl>
            <c:dLbl>
              <c:idx val="4"/>
              <c:layout>
                <c:manualLayout>
                  <c:x val="0"/>
                  <c:y val="-2.8507193857709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9EC-4F93-93BC-509D300E6068}"/>
                </c:ext>
              </c:extLst>
            </c:dLbl>
            <c:dLbl>
              <c:idx val="5"/>
              <c:layout>
                <c:manualLayout>
                  <c:x val="0"/>
                  <c:y val="-2.8507193857709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9EC-4F93-93BC-509D300E6068}"/>
                </c:ext>
              </c:extLst>
            </c:dLbl>
            <c:dLbl>
              <c:idx val="6"/>
              <c:layout>
                <c:manualLayout>
                  <c:x val="-1.2157112006248947E-3"/>
                  <c:y val="-2.613159436956733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9EC-4F93-93BC-509D300E6068}"/>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stdErr"/>
            <c:noEndCap val="0"/>
          </c:errBars>
          <c:cat>
            <c:strRef>
              <c:f>'Compressive Strength'!$A$2:$A$8</c:f>
              <c:strCache>
                <c:ptCount val="7"/>
                <c:pt idx="0">
                  <c:v>C.S</c:v>
                </c:pt>
                <c:pt idx="1">
                  <c:v>0SRA100</c:v>
                </c:pt>
                <c:pt idx="2">
                  <c:v>1SRA100</c:v>
                </c:pt>
                <c:pt idx="3">
                  <c:v>2SRA100</c:v>
                </c:pt>
                <c:pt idx="4">
                  <c:v>3SRA100</c:v>
                </c:pt>
                <c:pt idx="5">
                  <c:v>4SRA100</c:v>
                </c:pt>
                <c:pt idx="6">
                  <c:v>1SRCA100</c:v>
                </c:pt>
              </c:strCache>
            </c:strRef>
          </c:cat>
          <c:val>
            <c:numRef>
              <c:f>'Compressive Strength'!$D$2:$D$8</c:f>
              <c:numCache>
                <c:formatCode>General</c:formatCode>
                <c:ptCount val="7"/>
                <c:pt idx="0">
                  <c:v>56</c:v>
                </c:pt>
                <c:pt idx="1">
                  <c:v>44</c:v>
                </c:pt>
                <c:pt idx="2">
                  <c:v>44</c:v>
                </c:pt>
                <c:pt idx="3">
                  <c:v>47</c:v>
                </c:pt>
                <c:pt idx="4">
                  <c:v>46</c:v>
                </c:pt>
                <c:pt idx="5">
                  <c:v>43</c:v>
                </c:pt>
                <c:pt idx="6">
                  <c:v>53</c:v>
                </c:pt>
              </c:numCache>
            </c:numRef>
          </c:val>
          <c:extLst>
            <c:ext xmlns:c16="http://schemas.microsoft.com/office/drawing/2014/chart" uri="{C3380CC4-5D6E-409C-BE32-E72D297353CC}">
              <c16:uniqueId val="{00000017-89EC-4F93-93BC-509D300E6068}"/>
            </c:ext>
          </c:extLst>
        </c:ser>
        <c:dLbls>
          <c:dLblPos val="inEnd"/>
          <c:showLegendKey val="0"/>
          <c:showVal val="1"/>
          <c:showCatName val="0"/>
          <c:showSerName val="0"/>
          <c:showPercent val="0"/>
          <c:showBubbleSize val="0"/>
        </c:dLbls>
        <c:gapWidth val="150"/>
        <c:axId val="157938816"/>
        <c:axId val="157940736"/>
      </c:barChart>
      <c:catAx>
        <c:axId val="157938816"/>
        <c:scaling>
          <c:orientation val="minMax"/>
        </c:scaling>
        <c:delete val="0"/>
        <c:axPos val="b"/>
        <c:title>
          <c:tx>
            <c:rich>
              <a:bodyPr/>
              <a:lstStyle/>
              <a:p>
                <a:pPr>
                  <a:defRPr/>
                </a:pPr>
                <a:r>
                  <a:rPr lang="en-US"/>
                  <a:t>Mix</a:t>
                </a:r>
              </a:p>
            </c:rich>
          </c:tx>
          <c:overlay val="0"/>
        </c:title>
        <c:numFmt formatCode="General" sourceLinked="0"/>
        <c:majorTickMark val="none"/>
        <c:minorTickMark val="none"/>
        <c:tickLblPos val="nextTo"/>
        <c:crossAx val="157940736"/>
        <c:crosses val="autoZero"/>
        <c:auto val="1"/>
        <c:lblAlgn val="ctr"/>
        <c:lblOffset val="100"/>
        <c:noMultiLvlLbl val="0"/>
      </c:catAx>
      <c:valAx>
        <c:axId val="157940736"/>
        <c:scaling>
          <c:orientation val="minMax"/>
        </c:scaling>
        <c:delete val="0"/>
        <c:axPos val="l"/>
        <c:majorGridlines/>
        <c:title>
          <c:tx>
            <c:rich>
              <a:bodyPr/>
              <a:lstStyle/>
              <a:p>
                <a:pPr>
                  <a:defRPr/>
                </a:pPr>
                <a:r>
                  <a:rPr lang="en-US" sz="1400" b="1" i="0" baseline="0">
                    <a:effectLst/>
                  </a:rPr>
                  <a:t>Average compressive Strength (MPa)</a:t>
                </a:r>
                <a:endParaRPr lang="en-US" sz="1400">
                  <a:effectLst/>
                </a:endParaRPr>
              </a:p>
            </c:rich>
          </c:tx>
          <c:overlay val="0"/>
        </c:title>
        <c:numFmt formatCode="General" sourceLinked="1"/>
        <c:majorTickMark val="out"/>
        <c:minorTickMark val="none"/>
        <c:tickLblPos val="nextTo"/>
        <c:crossAx val="157938816"/>
        <c:crosses val="autoZero"/>
        <c:crossBetween val="between"/>
      </c:valAx>
      <c:spPr>
        <a:ln>
          <a:solidFill>
            <a:schemeClr val="bg2">
              <a:lumMod val="25000"/>
            </a:schemeClr>
          </a:solidFill>
        </a:ln>
      </c:spPr>
    </c:plotArea>
    <c:legend>
      <c:legendPos val="r"/>
      <c:overlay val="0"/>
    </c:legend>
    <c:plotVisOnly val="1"/>
    <c:dispBlanksAs val="gap"/>
    <c:showDLblsOverMax val="0"/>
  </c:chart>
  <c:spPr>
    <a:ln>
      <a:noFill/>
    </a:ln>
  </c:spPr>
  <c:txPr>
    <a:bodyPr/>
    <a:lstStyle/>
    <a:p>
      <a:pPr>
        <a:defRPr sz="14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Tensile</c:v>
          </c:tx>
          <c:invertIfNegative val="0"/>
          <c:dLbls>
            <c:dLbl>
              <c:idx val="0"/>
              <c:layout>
                <c:manualLayout>
                  <c:x val="0"/>
                  <c:y val="-1.70175513038972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BD-451A-AFFB-3474C4CDA2BF}"/>
                </c:ext>
              </c:extLst>
            </c:dLbl>
            <c:dLbl>
              <c:idx val="1"/>
              <c:layout>
                <c:manualLayout>
                  <c:x val="0"/>
                  <c:y val="-2.8362585506495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BD-451A-AFFB-3474C4CDA2BF}"/>
                </c:ext>
              </c:extLst>
            </c:dLbl>
            <c:dLbl>
              <c:idx val="2"/>
              <c:layout>
                <c:manualLayout>
                  <c:x val="-5.0524358552882392E-17"/>
                  <c:y val="-1.985380985454683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BD-451A-AFFB-3474C4CDA2BF}"/>
                </c:ext>
              </c:extLst>
            </c:dLbl>
            <c:dLbl>
              <c:idx val="3"/>
              <c:layout>
                <c:manualLayout>
                  <c:x val="-1.3779529694886493E-3"/>
                  <c:y val="-1.70175513038973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BD-451A-AFFB-3474C4CDA2BF}"/>
                </c:ext>
              </c:extLst>
            </c:dLbl>
            <c:dLbl>
              <c:idx val="4"/>
              <c:layout>
                <c:manualLayout>
                  <c:x val="-1.3779529694886493E-3"/>
                  <c:y val="-1.70175513038972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6BD-451A-AFFB-3474C4CDA2BF}"/>
                </c:ext>
              </c:extLst>
            </c:dLbl>
            <c:dLbl>
              <c:idx val="5"/>
              <c:layout>
                <c:manualLayout>
                  <c:x val="0"/>
                  <c:y val="-2.55263269558459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6BD-451A-AFFB-3474C4CDA2BF}"/>
                </c:ext>
              </c:extLst>
            </c:dLbl>
            <c:dLbl>
              <c:idx val="6"/>
              <c:layout>
                <c:manualLayout>
                  <c:x val="4.1337504082322304E-3"/>
                  <c:y val="-1.70175513038972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6BD-451A-AFFB-3474C4CDA2BF}"/>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stdErr"/>
            <c:noEndCap val="0"/>
          </c:errBars>
          <c:cat>
            <c:strRef>
              <c:f>Tensile!$A$2:$A$8</c:f>
              <c:strCache>
                <c:ptCount val="7"/>
                <c:pt idx="0">
                  <c:v>C.S</c:v>
                </c:pt>
                <c:pt idx="1">
                  <c:v>0SRA100</c:v>
                </c:pt>
                <c:pt idx="2">
                  <c:v>1SRA100</c:v>
                </c:pt>
                <c:pt idx="3">
                  <c:v>2SRA100</c:v>
                </c:pt>
                <c:pt idx="4">
                  <c:v>3SRA100</c:v>
                </c:pt>
                <c:pt idx="5">
                  <c:v>4SRA100</c:v>
                </c:pt>
                <c:pt idx="6">
                  <c:v>1SRCA100</c:v>
                </c:pt>
              </c:strCache>
            </c:strRef>
          </c:cat>
          <c:val>
            <c:numRef>
              <c:f>Tensile!$B$2:$B$8</c:f>
              <c:numCache>
                <c:formatCode>General</c:formatCode>
                <c:ptCount val="7"/>
                <c:pt idx="0">
                  <c:v>4.2</c:v>
                </c:pt>
                <c:pt idx="1">
                  <c:v>3.8</c:v>
                </c:pt>
                <c:pt idx="2">
                  <c:v>3.7</c:v>
                </c:pt>
                <c:pt idx="3">
                  <c:v>3.5</c:v>
                </c:pt>
                <c:pt idx="4">
                  <c:v>3.6</c:v>
                </c:pt>
                <c:pt idx="5">
                  <c:v>3.5</c:v>
                </c:pt>
                <c:pt idx="6">
                  <c:v>3.7</c:v>
                </c:pt>
              </c:numCache>
            </c:numRef>
          </c:val>
          <c:extLst>
            <c:ext xmlns:c16="http://schemas.microsoft.com/office/drawing/2014/chart" uri="{C3380CC4-5D6E-409C-BE32-E72D297353CC}">
              <c16:uniqueId val="{00000007-06BD-451A-AFFB-3474C4CDA2BF}"/>
            </c:ext>
          </c:extLst>
        </c:ser>
        <c:dLbls>
          <c:showLegendKey val="0"/>
          <c:showVal val="0"/>
          <c:showCatName val="0"/>
          <c:showSerName val="0"/>
          <c:showPercent val="0"/>
          <c:showBubbleSize val="0"/>
        </c:dLbls>
        <c:gapWidth val="150"/>
        <c:axId val="158276608"/>
        <c:axId val="158299264"/>
      </c:barChart>
      <c:catAx>
        <c:axId val="158276608"/>
        <c:scaling>
          <c:orientation val="minMax"/>
        </c:scaling>
        <c:delete val="0"/>
        <c:axPos val="b"/>
        <c:title>
          <c:tx>
            <c:rich>
              <a:bodyPr/>
              <a:lstStyle/>
              <a:p>
                <a:pPr>
                  <a:defRPr/>
                </a:pPr>
                <a:r>
                  <a:rPr lang="en-US"/>
                  <a:t>Mix</a:t>
                </a:r>
              </a:p>
            </c:rich>
          </c:tx>
          <c:overlay val="0"/>
        </c:title>
        <c:numFmt formatCode="General" sourceLinked="0"/>
        <c:majorTickMark val="out"/>
        <c:minorTickMark val="none"/>
        <c:tickLblPos val="nextTo"/>
        <c:crossAx val="158299264"/>
        <c:crosses val="autoZero"/>
        <c:auto val="1"/>
        <c:lblAlgn val="ctr"/>
        <c:lblOffset val="100"/>
        <c:noMultiLvlLbl val="0"/>
      </c:catAx>
      <c:valAx>
        <c:axId val="158299264"/>
        <c:scaling>
          <c:orientation val="minMax"/>
        </c:scaling>
        <c:delete val="0"/>
        <c:axPos val="l"/>
        <c:majorGridlines/>
        <c:title>
          <c:tx>
            <c:rich>
              <a:bodyPr rot="-5400000" vert="horz"/>
              <a:lstStyle/>
              <a:p>
                <a:pPr>
                  <a:defRPr/>
                </a:pPr>
                <a:r>
                  <a:rPr lang="en-US"/>
                  <a:t>Tensile Strength (MPa)</a:t>
                </a:r>
              </a:p>
            </c:rich>
          </c:tx>
          <c:overlay val="0"/>
        </c:title>
        <c:numFmt formatCode="General" sourceLinked="1"/>
        <c:majorTickMark val="out"/>
        <c:minorTickMark val="none"/>
        <c:tickLblPos val="nextTo"/>
        <c:crossAx val="158276608"/>
        <c:crosses val="autoZero"/>
        <c:crossBetween val="between"/>
      </c:valAx>
      <c:spPr>
        <a:ln>
          <a:solidFill>
            <a:schemeClr val="bg2">
              <a:lumMod val="25000"/>
            </a:schemeClr>
          </a:solidFill>
        </a:ln>
      </c:spPr>
    </c:plotArea>
    <c:plotVisOnly val="1"/>
    <c:dispBlanksAs val="gap"/>
    <c:showDLblsOverMax val="0"/>
  </c:chart>
  <c:txPr>
    <a:bodyPr/>
    <a:lstStyle/>
    <a:p>
      <a:pPr>
        <a:defRPr sz="16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Lbls>
            <c:dLbl>
              <c:idx val="0"/>
              <c:layout>
                <c:manualLayout>
                  <c:x val="0"/>
                  <c:y val="-1.598280401306814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06-4388-B4AE-FAB09D0D8D46}"/>
                </c:ext>
              </c:extLst>
            </c:dLbl>
            <c:dLbl>
              <c:idx val="1"/>
              <c:layout>
                <c:manualLayout>
                  <c:x val="0"/>
                  <c:y val="-2.13104053507575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06-4388-B4AE-FAB09D0D8D46}"/>
                </c:ext>
              </c:extLst>
            </c:dLbl>
            <c:dLbl>
              <c:idx val="2"/>
              <c:layout>
                <c:manualLayout>
                  <c:x val="1.2132560161257965E-3"/>
                  <c:y val="-2.663800668844690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06-4388-B4AE-FAB09D0D8D46}"/>
                </c:ext>
              </c:extLst>
            </c:dLbl>
            <c:dLbl>
              <c:idx val="3"/>
              <c:layout>
                <c:manualLayout>
                  <c:x val="-1.2132560161257965E-3"/>
                  <c:y val="-1.598280401306814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06-4388-B4AE-FAB09D0D8D46}"/>
                </c:ext>
              </c:extLst>
            </c:dLbl>
            <c:dLbl>
              <c:idx val="4"/>
              <c:layout>
                <c:manualLayout>
                  <c:x val="2.4265120322516818E-3"/>
                  <c:y val="-2.39742060196022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F06-4388-B4AE-FAB09D0D8D46}"/>
                </c:ext>
              </c:extLst>
            </c:dLbl>
            <c:dLbl>
              <c:idx val="5"/>
              <c:layout>
                <c:manualLayout>
                  <c:x val="1.2132560161257965E-3"/>
                  <c:y val="-1.598280401306814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06-4388-B4AE-FAB09D0D8D46}"/>
                </c:ext>
              </c:extLst>
            </c:dLbl>
            <c:dLbl>
              <c:idx val="6"/>
              <c:layout>
                <c:manualLayout>
                  <c:x val="2.4265120322515929E-3"/>
                  <c:y val="-2.39742060196022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F06-4388-B4AE-FAB09D0D8D46}"/>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stdErr"/>
            <c:noEndCap val="0"/>
          </c:errBars>
          <c:cat>
            <c:strRef>
              <c:f>Sheet1!$A$2:$A$8</c:f>
              <c:strCache>
                <c:ptCount val="7"/>
                <c:pt idx="0">
                  <c:v>C.S</c:v>
                </c:pt>
                <c:pt idx="1">
                  <c:v>0SRA100</c:v>
                </c:pt>
                <c:pt idx="2">
                  <c:v>1SRA100</c:v>
                </c:pt>
                <c:pt idx="3">
                  <c:v>2SRA100</c:v>
                </c:pt>
                <c:pt idx="4">
                  <c:v>3SRA100</c:v>
                </c:pt>
                <c:pt idx="5">
                  <c:v>4SRA100</c:v>
                </c:pt>
                <c:pt idx="6">
                  <c:v>1SRCA100</c:v>
                </c:pt>
              </c:strCache>
            </c:strRef>
          </c:cat>
          <c:val>
            <c:numRef>
              <c:f>Sheet1!$B$2:$B$8</c:f>
              <c:numCache>
                <c:formatCode>General</c:formatCode>
                <c:ptCount val="7"/>
                <c:pt idx="0">
                  <c:v>30.66</c:v>
                </c:pt>
                <c:pt idx="1">
                  <c:v>24.93</c:v>
                </c:pt>
                <c:pt idx="2">
                  <c:v>27.34</c:v>
                </c:pt>
                <c:pt idx="3">
                  <c:v>28.1</c:v>
                </c:pt>
                <c:pt idx="4">
                  <c:v>27.69</c:v>
                </c:pt>
                <c:pt idx="5">
                  <c:v>25.2</c:v>
                </c:pt>
                <c:pt idx="6">
                  <c:v>30.07</c:v>
                </c:pt>
              </c:numCache>
            </c:numRef>
          </c:val>
          <c:extLst>
            <c:ext xmlns:c16="http://schemas.microsoft.com/office/drawing/2014/chart" uri="{C3380CC4-5D6E-409C-BE32-E72D297353CC}">
              <c16:uniqueId val="{00000007-3F06-4388-B4AE-FAB09D0D8D46}"/>
            </c:ext>
          </c:extLst>
        </c:ser>
        <c:dLbls>
          <c:showLegendKey val="0"/>
          <c:showVal val="0"/>
          <c:showCatName val="0"/>
          <c:showSerName val="0"/>
          <c:showPercent val="0"/>
          <c:showBubbleSize val="0"/>
        </c:dLbls>
        <c:gapWidth val="300"/>
        <c:axId val="171840256"/>
        <c:axId val="171842176"/>
      </c:barChart>
      <c:catAx>
        <c:axId val="171840256"/>
        <c:scaling>
          <c:orientation val="minMax"/>
        </c:scaling>
        <c:delete val="0"/>
        <c:axPos val="b"/>
        <c:title>
          <c:tx>
            <c:rich>
              <a:bodyPr/>
              <a:lstStyle/>
              <a:p>
                <a:pPr>
                  <a:defRPr/>
                </a:pPr>
                <a:r>
                  <a:rPr lang="en-US"/>
                  <a:t>Mix</a:t>
                </a:r>
              </a:p>
            </c:rich>
          </c:tx>
          <c:overlay val="0"/>
        </c:title>
        <c:numFmt formatCode="General" sourceLinked="0"/>
        <c:majorTickMark val="none"/>
        <c:minorTickMark val="none"/>
        <c:tickLblPos val="nextTo"/>
        <c:crossAx val="171842176"/>
        <c:crosses val="autoZero"/>
        <c:auto val="1"/>
        <c:lblAlgn val="ctr"/>
        <c:lblOffset val="100"/>
        <c:noMultiLvlLbl val="0"/>
      </c:catAx>
      <c:valAx>
        <c:axId val="171842176"/>
        <c:scaling>
          <c:orientation val="minMax"/>
        </c:scaling>
        <c:delete val="0"/>
        <c:axPos val="l"/>
        <c:majorGridlines/>
        <c:title>
          <c:tx>
            <c:rich>
              <a:bodyPr/>
              <a:lstStyle/>
              <a:p>
                <a:pPr>
                  <a:defRPr/>
                </a:pPr>
                <a:r>
                  <a:rPr lang="en-US"/>
                  <a:t>Elastic Modules (GPa)</a:t>
                </a:r>
              </a:p>
            </c:rich>
          </c:tx>
          <c:overlay val="0"/>
        </c:title>
        <c:numFmt formatCode="General" sourceLinked="1"/>
        <c:majorTickMark val="out"/>
        <c:minorTickMark val="none"/>
        <c:tickLblPos val="nextTo"/>
        <c:crossAx val="171840256"/>
        <c:crosses val="autoZero"/>
        <c:crossBetween val="between"/>
      </c:valAx>
      <c:spPr>
        <a:ln>
          <a:solidFill>
            <a:schemeClr val="tx1">
              <a:lumMod val="85000"/>
              <a:lumOff val="15000"/>
            </a:schemeClr>
          </a:solidFill>
        </a:ln>
      </c:spPr>
    </c:plotArea>
    <c:plotVisOnly val="1"/>
    <c:dispBlanksAs val="gap"/>
    <c:showDLblsOverMax val="0"/>
  </c:chart>
  <c:txPr>
    <a:bodyPr/>
    <a:lstStyle/>
    <a:p>
      <a:pPr>
        <a:defRPr sz="16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1BC0BD-F8D2-4302-BD28-BCF0099F58EF}"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A1D2F73D-C9C5-444E-9E13-9D9A70375483}">
      <dgm:prSet phldrT="[Text]" custT="1"/>
      <dgm:spPr/>
      <dgm:t>
        <a:bodyPr/>
        <a:lstStyle/>
        <a:p>
          <a:r>
            <a:rPr lang="en-US" sz="1600" b="0" dirty="0">
              <a:solidFill>
                <a:schemeClr val="tx1"/>
              </a:solidFill>
              <a:latin typeface="Times New Roman" panose="02020603050405020304" pitchFamily="18" charset="0"/>
              <a:cs typeface="Times New Roman" panose="02020603050405020304" pitchFamily="18" charset="0"/>
            </a:rPr>
            <a:t>Unscreened (0SRA) – 10mm aggregates</a:t>
          </a:r>
        </a:p>
      </dgm:t>
    </dgm:pt>
    <dgm:pt modelId="{F19A1640-CDF9-4AE7-B895-BCE91334B2CE}" type="parTrans" cxnId="{250D558D-BD43-46D8-AA45-696A75C3AF4C}">
      <dgm:prSet/>
      <dgm:spPr/>
      <dgm:t>
        <a:bodyPr/>
        <a:lstStyle/>
        <a:p>
          <a:endParaRPr lang="en-US" sz="1600" b="0">
            <a:solidFill>
              <a:schemeClr val="tx1"/>
            </a:solidFill>
          </a:endParaRPr>
        </a:p>
      </dgm:t>
    </dgm:pt>
    <dgm:pt modelId="{75A9AE65-A712-4A20-9A05-1C77F78777DF}" type="sibTrans" cxnId="{250D558D-BD43-46D8-AA45-696A75C3AF4C}">
      <dgm:prSet/>
      <dgm:spPr/>
      <dgm:t>
        <a:bodyPr/>
        <a:lstStyle/>
        <a:p>
          <a:endParaRPr lang="en-US" sz="1600" b="0">
            <a:solidFill>
              <a:schemeClr val="tx1"/>
            </a:solidFill>
          </a:endParaRPr>
        </a:p>
      </dgm:t>
    </dgm:pt>
    <dgm:pt modelId="{3A1DCBC6-0D0B-409B-B3A1-7028A0F56E7B}">
      <dgm:prSet phldrT="[Text]" custT="1"/>
      <dgm:spPr/>
      <dgm:t>
        <a:bodyPr/>
        <a:lstStyle/>
        <a:p>
          <a:r>
            <a:rPr lang="en-US" sz="1600" b="0" dirty="0">
              <a:solidFill>
                <a:schemeClr val="tx1"/>
              </a:solidFill>
              <a:latin typeface="Times New Roman" panose="02020603050405020304" pitchFamily="18" charset="0"/>
              <a:cs typeface="Times New Roman" panose="02020603050405020304" pitchFamily="18" charset="0"/>
            </a:rPr>
            <a:t>Screened once (1SRA)</a:t>
          </a:r>
        </a:p>
      </dgm:t>
    </dgm:pt>
    <dgm:pt modelId="{F5B458BC-1D2A-4124-A797-C155E26B2A48}" type="parTrans" cxnId="{314BF88B-0539-4CAA-A840-2CDADA18A1A0}">
      <dgm:prSet/>
      <dgm:spPr/>
      <dgm:t>
        <a:bodyPr/>
        <a:lstStyle/>
        <a:p>
          <a:endParaRPr lang="en-US" sz="1600" b="0">
            <a:solidFill>
              <a:schemeClr val="tx1"/>
            </a:solidFill>
          </a:endParaRPr>
        </a:p>
      </dgm:t>
    </dgm:pt>
    <dgm:pt modelId="{0E8D9677-7AF4-4C21-A6B9-E21B070E65D8}" type="sibTrans" cxnId="{314BF88B-0539-4CAA-A840-2CDADA18A1A0}">
      <dgm:prSet/>
      <dgm:spPr/>
      <dgm:t>
        <a:bodyPr/>
        <a:lstStyle/>
        <a:p>
          <a:endParaRPr lang="en-US" sz="1600" b="0">
            <a:solidFill>
              <a:schemeClr val="tx1"/>
            </a:solidFill>
          </a:endParaRPr>
        </a:p>
      </dgm:t>
    </dgm:pt>
    <dgm:pt modelId="{261B2858-E431-4382-B1B4-DFFE9B7BD3A7}">
      <dgm:prSet phldrT="[Text]" custT="1"/>
      <dgm:spPr/>
      <dgm:t>
        <a:bodyPr/>
        <a:lstStyle/>
        <a:p>
          <a:r>
            <a:rPr lang="en-US" sz="1600" b="0" dirty="0">
              <a:solidFill>
                <a:schemeClr val="tx1"/>
              </a:solidFill>
              <a:latin typeface="Times New Roman" panose="02020603050405020304" pitchFamily="18" charset="0"/>
              <a:cs typeface="Times New Roman" panose="02020603050405020304" pitchFamily="18" charset="0"/>
            </a:rPr>
            <a:t>Screened twice (2SRA)</a:t>
          </a:r>
        </a:p>
      </dgm:t>
    </dgm:pt>
    <dgm:pt modelId="{124930C3-5EAB-4EA8-9800-CA256E6C8787}" type="parTrans" cxnId="{34009728-21A7-44CC-BBCD-4D7F741D4DBA}">
      <dgm:prSet/>
      <dgm:spPr/>
      <dgm:t>
        <a:bodyPr/>
        <a:lstStyle/>
        <a:p>
          <a:endParaRPr lang="en-US" sz="1600" b="0">
            <a:solidFill>
              <a:schemeClr val="tx1"/>
            </a:solidFill>
          </a:endParaRPr>
        </a:p>
      </dgm:t>
    </dgm:pt>
    <dgm:pt modelId="{3BF64BC5-4042-4B34-AF01-BDC8CAAA5A93}" type="sibTrans" cxnId="{34009728-21A7-44CC-BBCD-4D7F741D4DBA}">
      <dgm:prSet/>
      <dgm:spPr/>
      <dgm:t>
        <a:bodyPr/>
        <a:lstStyle/>
        <a:p>
          <a:endParaRPr lang="en-US" sz="1600" b="0">
            <a:solidFill>
              <a:schemeClr val="tx1"/>
            </a:solidFill>
          </a:endParaRPr>
        </a:p>
      </dgm:t>
    </dgm:pt>
    <dgm:pt modelId="{3255B8A5-C458-4216-8952-27C45D3F6CB9}">
      <dgm:prSet phldrT="[Text]" custT="1"/>
      <dgm:spPr/>
      <dgm:t>
        <a:bodyPr/>
        <a:lstStyle/>
        <a:p>
          <a:r>
            <a:rPr lang="en-US" sz="1600" b="0" dirty="0">
              <a:solidFill>
                <a:schemeClr val="tx1"/>
              </a:solidFill>
              <a:latin typeface="Times New Roman" panose="02020603050405020304" pitchFamily="18" charset="0"/>
              <a:cs typeface="Times New Roman" panose="02020603050405020304" pitchFamily="18" charset="0"/>
            </a:rPr>
            <a:t>Screened four times(4SRA)</a:t>
          </a:r>
        </a:p>
      </dgm:t>
    </dgm:pt>
    <dgm:pt modelId="{C51CD90F-6C40-47B0-BFDB-71A80E6C978C}" type="parTrans" cxnId="{09E50C19-6296-4116-9175-C4ABDC2F7425}">
      <dgm:prSet/>
      <dgm:spPr/>
      <dgm:t>
        <a:bodyPr/>
        <a:lstStyle/>
        <a:p>
          <a:endParaRPr lang="en-US" sz="1600" b="0">
            <a:solidFill>
              <a:schemeClr val="tx1"/>
            </a:solidFill>
          </a:endParaRPr>
        </a:p>
      </dgm:t>
    </dgm:pt>
    <dgm:pt modelId="{BE48772F-5D16-4F21-B2FE-71542C905A46}" type="sibTrans" cxnId="{09E50C19-6296-4116-9175-C4ABDC2F7425}">
      <dgm:prSet/>
      <dgm:spPr/>
      <dgm:t>
        <a:bodyPr/>
        <a:lstStyle/>
        <a:p>
          <a:endParaRPr lang="en-US" sz="1600" b="0">
            <a:solidFill>
              <a:schemeClr val="tx1"/>
            </a:solidFill>
          </a:endParaRPr>
        </a:p>
      </dgm:t>
    </dgm:pt>
    <dgm:pt modelId="{23F15BD7-846B-4C2B-A7EC-A1880FACE4DC}">
      <dgm:prSet phldrT="[Text]" custT="1"/>
      <dgm:spPr/>
      <dgm:t>
        <a:bodyPr/>
        <a:lstStyle/>
        <a:p>
          <a:r>
            <a:rPr lang="en-US" sz="1600" b="0" dirty="0">
              <a:solidFill>
                <a:schemeClr val="tx1"/>
              </a:solidFill>
              <a:latin typeface="Times New Roman" panose="02020603050405020304" pitchFamily="18" charset="0"/>
              <a:cs typeface="Times New Roman" panose="02020603050405020304" pitchFamily="18" charset="0"/>
            </a:rPr>
            <a:t>Screened three times(3SRA) </a:t>
          </a:r>
        </a:p>
      </dgm:t>
    </dgm:pt>
    <dgm:pt modelId="{611D2F36-B233-488D-B493-FCDCE8D96790}" type="parTrans" cxnId="{B49B8697-6CE3-4771-B938-52C6BF3F36EB}">
      <dgm:prSet/>
      <dgm:spPr/>
      <dgm:t>
        <a:bodyPr/>
        <a:lstStyle/>
        <a:p>
          <a:endParaRPr lang="en-US" sz="1600" b="0">
            <a:solidFill>
              <a:schemeClr val="tx1"/>
            </a:solidFill>
          </a:endParaRPr>
        </a:p>
      </dgm:t>
    </dgm:pt>
    <dgm:pt modelId="{2D46D5A0-637D-44AC-ACB1-40349D2E94F7}" type="sibTrans" cxnId="{B49B8697-6CE3-4771-B938-52C6BF3F36EB}">
      <dgm:prSet/>
      <dgm:spPr/>
      <dgm:t>
        <a:bodyPr/>
        <a:lstStyle/>
        <a:p>
          <a:endParaRPr lang="en-US" sz="1600" b="0">
            <a:solidFill>
              <a:schemeClr val="tx1"/>
            </a:solidFill>
          </a:endParaRPr>
        </a:p>
      </dgm:t>
    </dgm:pt>
    <dgm:pt modelId="{E08F4E64-2339-492F-B037-1B6BB347E528}">
      <dgm:prSet custT="1"/>
      <dgm:spPr/>
      <dgm:t>
        <a:bodyPr/>
        <a:lstStyle/>
        <a:p>
          <a:r>
            <a:rPr lang="en-US" sz="1600" b="0" dirty="0">
              <a:solidFill>
                <a:schemeClr val="tx1"/>
              </a:solidFill>
              <a:latin typeface="Times New Roman" panose="02020603050405020304" pitchFamily="18" charset="0"/>
              <a:cs typeface="Times New Roman" panose="02020603050405020304" pitchFamily="18" charset="0"/>
            </a:rPr>
            <a:t>3000 kg  (0 % mass loss)</a:t>
          </a:r>
        </a:p>
      </dgm:t>
    </dgm:pt>
    <dgm:pt modelId="{5866A2BD-7D9A-45A1-BC5C-4C8B75E91627}" type="parTrans" cxnId="{05FE5F56-C921-4F0F-82F3-03302887C954}">
      <dgm:prSet/>
      <dgm:spPr/>
      <dgm:t>
        <a:bodyPr/>
        <a:lstStyle/>
        <a:p>
          <a:endParaRPr lang="en-US" sz="1600" b="0">
            <a:solidFill>
              <a:schemeClr val="tx1"/>
            </a:solidFill>
          </a:endParaRPr>
        </a:p>
      </dgm:t>
    </dgm:pt>
    <dgm:pt modelId="{68A60502-724E-44A8-B1F3-A608155EED1A}" type="sibTrans" cxnId="{05FE5F56-C921-4F0F-82F3-03302887C954}">
      <dgm:prSet/>
      <dgm:spPr/>
      <dgm:t>
        <a:bodyPr/>
        <a:lstStyle/>
        <a:p>
          <a:endParaRPr lang="en-US" sz="1600" b="0">
            <a:solidFill>
              <a:schemeClr val="tx1"/>
            </a:solidFill>
          </a:endParaRPr>
        </a:p>
      </dgm:t>
    </dgm:pt>
    <dgm:pt modelId="{2A8986E6-9ABE-45BC-B38A-36C9F6D97790}">
      <dgm:prSet custT="1"/>
      <dgm:spPr/>
      <dgm:t>
        <a:bodyPr/>
        <a:lstStyle/>
        <a:p>
          <a:r>
            <a:rPr lang="en-US" sz="1600" b="0" dirty="0">
              <a:solidFill>
                <a:schemeClr val="tx1"/>
              </a:solidFill>
              <a:latin typeface="Times New Roman" panose="02020603050405020304" pitchFamily="18" charset="0"/>
              <a:cs typeface="Times New Roman" panose="02020603050405020304" pitchFamily="18" charset="0"/>
            </a:rPr>
            <a:t>2500 kg (7.8 % mass loss)</a:t>
          </a:r>
        </a:p>
      </dgm:t>
    </dgm:pt>
    <dgm:pt modelId="{76973ACB-C0F9-4D21-B429-6B015279F835}" type="parTrans" cxnId="{D75905E4-D793-437C-B3A4-53E0234BCDA4}">
      <dgm:prSet/>
      <dgm:spPr/>
      <dgm:t>
        <a:bodyPr/>
        <a:lstStyle/>
        <a:p>
          <a:endParaRPr lang="en-US" sz="1600" b="0">
            <a:solidFill>
              <a:schemeClr val="tx1"/>
            </a:solidFill>
          </a:endParaRPr>
        </a:p>
      </dgm:t>
    </dgm:pt>
    <dgm:pt modelId="{CA925E12-BD24-4DB0-8D2C-74220FAC7719}" type="sibTrans" cxnId="{D75905E4-D793-437C-B3A4-53E0234BCDA4}">
      <dgm:prSet/>
      <dgm:spPr/>
      <dgm:t>
        <a:bodyPr/>
        <a:lstStyle/>
        <a:p>
          <a:endParaRPr lang="en-US" sz="1600" b="0">
            <a:solidFill>
              <a:schemeClr val="tx1"/>
            </a:solidFill>
          </a:endParaRPr>
        </a:p>
      </dgm:t>
    </dgm:pt>
    <dgm:pt modelId="{C55D9C59-1479-4CBD-83B5-6F9ABF88476B}">
      <dgm:prSet custT="1"/>
      <dgm:spPr/>
      <dgm:t>
        <a:bodyPr/>
        <a:lstStyle/>
        <a:p>
          <a:r>
            <a:rPr lang="en-US" sz="1600" b="0" dirty="0">
              <a:solidFill>
                <a:schemeClr val="tx1"/>
              </a:solidFill>
              <a:latin typeface="Times New Roman" panose="02020603050405020304" pitchFamily="18" charset="0"/>
              <a:cs typeface="Times New Roman" panose="02020603050405020304" pitchFamily="18" charset="0"/>
            </a:rPr>
            <a:t>2300 kg (13.3 % mass loss)</a:t>
          </a:r>
        </a:p>
      </dgm:t>
    </dgm:pt>
    <dgm:pt modelId="{CC44F720-F8AD-4EF0-927D-9C869F4BB1E8}" type="parTrans" cxnId="{FE83D053-FE53-4C4F-838E-9311CE03A64A}">
      <dgm:prSet/>
      <dgm:spPr/>
      <dgm:t>
        <a:bodyPr/>
        <a:lstStyle/>
        <a:p>
          <a:endParaRPr lang="en-US" sz="1600" b="0">
            <a:solidFill>
              <a:schemeClr val="tx1"/>
            </a:solidFill>
          </a:endParaRPr>
        </a:p>
      </dgm:t>
    </dgm:pt>
    <dgm:pt modelId="{61389B97-2C32-41AB-A277-7B890646DCEB}" type="sibTrans" cxnId="{FE83D053-FE53-4C4F-838E-9311CE03A64A}">
      <dgm:prSet/>
      <dgm:spPr/>
      <dgm:t>
        <a:bodyPr/>
        <a:lstStyle/>
        <a:p>
          <a:endParaRPr lang="en-US" sz="1600" b="0">
            <a:solidFill>
              <a:schemeClr val="tx1"/>
            </a:solidFill>
          </a:endParaRPr>
        </a:p>
      </dgm:t>
    </dgm:pt>
    <dgm:pt modelId="{BC04DD8D-BC58-4D8C-B62A-FFAA6B71DD2C}">
      <dgm:prSet custT="1"/>
      <dgm:spPr/>
      <dgm:t>
        <a:bodyPr/>
        <a:lstStyle/>
        <a:p>
          <a:r>
            <a:rPr lang="en-US" sz="1600" b="0" dirty="0">
              <a:solidFill>
                <a:schemeClr val="tx1"/>
              </a:solidFill>
              <a:latin typeface="Times New Roman" panose="02020603050405020304" pitchFamily="18" charset="0"/>
              <a:cs typeface="Times New Roman" panose="02020603050405020304" pitchFamily="18" charset="0"/>
            </a:rPr>
            <a:t>2100 kg (16.7 % mass loss)</a:t>
          </a:r>
        </a:p>
      </dgm:t>
    </dgm:pt>
    <dgm:pt modelId="{CB4FBB89-BA2E-40C2-871F-C16ADE0A8027}" type="parTrans" cxnId="{6E388D7D-FAAF-4695-9C69-C91698F68F37}">
      <dgm:prSet/>
      <dgm:spPr/>
      <dgm:t>
        <a:bodyPr/>
        <a:lstStyle/>
        <a:p>
          <a:endParaRPr lang="en-US" sz="1600" b="0">
            <a:solidFill>
              <a:schemeClr val="tx1"/>
            </a:solidFill>
          </a:endParaRPr>
        </a:p>
      </dgm:t>
    </dgm:pt>
    <dgm:pt modelId="{D9A3E0A9-9422-495F-9BD3-8FFCDA7DD937}" type="sibTrans" cxnId="{6E388D7D-FAAF-4695-9C69-C91698F68F37}">
      <dgm:prSet/>
      <dgm:spPr/>
      <dgm:t>
        <a:bodyPr/>
        <a:lstStyle/>
        <a:p>
          <a:endParaRPr lang="en-US" sz="1600" b="0">
            <a:solidFill>
              <a:schemeClr val="tx1"/>
            </a:solidFill>
          </a:endParaRPr>
        </a:p>
      </dgm:t>
    </dgm:pt>
    <dgm:pt modelId="{137A2261-5ED6-468E-8821-2761376228CF}">
      <dgm:prSet custT="1"/>
      <dgm:spPr/>
      <dgm:t>
        <a:bodyPr/>
        <a:lstStyle/>
        <a:p>
          <a:r>
            <a:rPr lang="en-US" sz="1600" b="0" dirty="0">
              <a:solidFill>
                <a:schemeClr val="tx1"/>
              </a:solidFill>
              <a:latin typeface="Times New Roman" panose="02020603050405020304" pitchFamily="18" charset="0"/>
              <a:cs typeface="Times New Roman" panose="02020603050405020304" pitchFamily="18" charset="0"/>
            </a:rPr>
            <a:t>2050 kg (17.8 % mass loss)</a:t>
          </a:r>
        </a:p>
      </dgm:t>
    </dgm:pt>
    <dgm:pt modelId="{928C5220-0796-413B-B235-F62FCBCB94CF}" type="parTrans" cxnId="{7F51D54A-E22B-499E-B64D-4C93935EF8B7}">
      <dgm:prSet/>
      <dgm:spPr/>
      <dgm:t>
        <a:bodyPr/>
        <a:lstStyle/>
        <a:p>
          <a:endParaRPr lang="en-US" sz="1600" b="0">
            <a:solidFill>
              <a:schemeClr val="tx1"/>
            </a:solidFill>
          </a:endParaRPr>
        </a:p>
      </dgm:t>
    </dgm:pt>
    <dgm:pt modelId="{85E12CE3-86EF-4E98-B345-C5742F40C20C}" type="sibTrans" cxnId="{7F51D54A-E22B-499E-B64D-4C93935EF8B7}">
      <dgm:prSet/>
      <dgm:spPr/>
      <dgm:t>
        <a:bodyPr/>
        <a:lstStyle/>
        <a:p>
          <a:endParaRPr lang="en-US" sz="1600" b="0">
            <a:solidFill>
              <a:schemeClr val="tx1"/>
            </a:solidFill>
          </a:endParaRPr>
        </a:p>
      </dgm:t>
    </dgm:pt>
    <dgm:pt modelId="{6F43EF84-1D56-47D9-8486-AD0CED67C1BA}">
      <dgm:prSet phldrT="[Text]" custT="1"/>
      <dgm:spPr/>
      <dgm:t>
        <a:bodyPr/>
        <a:lstStyle/>
        <a:p>
          <a:r>
            <a:rPr lang="en-US" sz="1600" dirty="0">
              <a:latin typeface="Times New Roman" panose="02020603050405020304" pitchFamily="18" charset="0"/>
              <a:cs typeface="Times New Roman" panose="02020603050405020304" pitchFamily="18" charset="0"/>
            </a:rPr>
            <a:t>Strat position: screen size 14 mm</a:t>
          </a:r>
          <a:endParaRPr lang="en-US" sz="1600" b="0" dirty="0">
            <a:solidFill>
              <a:schemeClr val="tx1"/>
            </a:solidFill>
            <a:latin typeface="Times New Roman" panose="02020603050405020304" pitchFamily="18" charset="0"/>
            <a:cs typeface="Times New Roman" panose="02020603050405020304" pitchFamily="18" charset="0"/>
          </a:endParaRPr>
        </a:p>
      </dgm:t>
    </dgm:pt>
    <dgm:pt modelId="{7208AF3A-1C2F-4941-B3A6-69B2E875A95C}" type="parTrans" cxnId="{74405AED-9FD4-4D90-8C46-0C9B10AB1A30}">
      <dgm:prSet/>
      <dgm:spPr/>
      <dgm:t>
        <a:bodyPr/>
        <a:lstStyle/>
        <a:p>
          <a:endParaRPr lang="en-US"/>
        </a:p>
      </dgm:t>
    </dgm:pt>
    <dgm:pt modelId="{05C34337-C06C-4ECF-88AC-ACE85FE07A09}" type="sibTrans" cxnId="{74405AED-9FD4-4D90-8C46-0C9B10AB1A30}">
      <dgm:prSet/>
      <dgm:spPr/>
      <dgm:t>
        <a:bodyPr/>
        <a:lstStyle/>
        <a:p>
          <a:endParaRPr lang="en-US"/>
        </a:p>
      </dgm:t>
    </dgm:pt>
    <dgm:pt modelId="{2B3A7385-9E0F-411A-8A37-59F559BEE2CE}">
      <dgm:prSet/>
      <dgm:spPr/>
      <dgm:t>
        <a:bodyPr/>
        <a:lstStyle/>
        <a:p>
          <a:r>
            <a:rPr lang="en-US" dirty="0">
              <a:latin typeface="Times New Roman" panose="02020603050405020304" pitchFamily="18" charset="0"/>
              <a:cs typeface="Times New Roman" panose="02020603050405020304" pitchFamily="18" charset="0"/>
            </a:rPr>
            <a:t>End position: screen size 7 mm</a:t>
          </a:r>
        </a:p>
      </dgm:t>
    </dgm:pt>
    <dgm:pt modelId="{82D25FEF-FEFD-487C-8A05-699BF91DE75B}" type="parTrans" cxnId="{7B7554A8-1275-4A97-AB38-42278A2F2718}">
      <dgm:prSet/>
      <dgm:spPr/>
      <dgm:t>
        <a:bodyPr/>
        <a:lstStyle/>
        <a:p>
          <a:endParaRPr lang="en-US"/>
        </a:p>
      </dgm:t>
    </dgm:pt>
    <dgm:pt modelId="{12B00833-ABC9-4F26-ABA8-2D4FDD9F31D2}" type="sibTrans" cxnId="{7B7554A8-1275-4A97-AB38-42278A2F2718}">
      <dgm:prSet/>
      <dgm:spPr/>
      <dgm:t>
        <a:bodyPr/>
        <a:lstStyle/>
        <a:p>
          <a:endParaRPr lang="en-US"/>
        </a:p>
      </dgm:t>
    </dgm:pt>
    <dgm:pt modelId="{5AADA794-B650-4C5E-8035-BECA4D5538DC}" type="pres">
      <dgm:prSet presAssocID="{7F1BC0BD-F8D2-4302-BD28-BCF0099F58EF}" presName="Name0" presStyleCnt="0">
        <dgm:presLayoutVars>
          <dgm:dir/>
          <dgm:animLvl val="lvl"/>
          <dgm:resizeHandles val="exact"/>
        </dgm:presLayoutVars>
      </dgm:prSet>
      <dgm:spPr/>
    </dgm:pt>
    <dgm:pt modelId="{1D984F47-6D44-4BA4-907C-D1F02B38FFBC}" type="pres">
      <dgm:prSet presAssocID="{2B3A7385-9E0F-411A-8A37-59F559BEE2CE}" presName="boxAndChildren" presStyleCnt="0"/>
      <dgm:spPr/>
    </dgm:pt>
    <dgm:pt modelId="{1D980C0F-8A94-41F9-9222-A0CF640BA20F}" type="pres">
      <dgm:prSet presAssocID="{2B3A7385-9E0F-411A-8A37-59F559BEE2CE}" presName="parentTextBox" presStyleLbl="node1" presStyleIdx="0" presStyleCnt="7"/>
      <dgm:spPr/>
    </dgm:pt>
    <dgm:pt modelId="{57AF0441-8943-4FC9-A6D2-DAF29E030BD4}" type="pres">
      <dgm:prSet presAssocID="{BE48772F-5D16-4F21-B2FE-71542C905A46}" presName="sp" presStyleCnt="0"/>
      <dgm:spPr/>
    </dgm:pt>
    <dgm:pt modelId="{5C172895-DCCB-46DB-B2E0-64DF0E96A376}" type="pres">
      <dgm:prSet presAssocID="{3255B8A5-C458-4216-8952-27C45D3F6CB9}" presName="arrowAndChildren" presStyleCnt="0"/>
      <dgm:spPr/>
    </dgm:pt>
    <dgm:pt modelId="{27270BF9-7C3C-4D2C-BEE2-AE4F85D47E9B}" type="pres">
      <dgm:prSet presAssocID="{3255B8A5-C458-4216-8952-27C45D3F6CB9}" presName="parentTextArrow" presStyleLbl="node1" presStyleIdx="0" presStyleCnt="7"/>
      <dgm:spPr/>
    </dgm:pt>
    <dgm:pt modelId="{8656C62A-9356-4108-9AC5-E8CB775168B3}" type="pres">
      <dgm:prSet presAssocID="{3255B8A5-C458-4216-8952-27C45D3F6CB9}" presName="arrow" presStyleLbl="node1" presStyleIdx="1" presStyleCnt="7"/>
      <dgm:spPr/>
    </dgm:pt>
    <dgm:pt modelId="{C2371CAF-69E9-452E-966E-53F03507E014}" type="pres">
      <dgm:prSet presAssocID="{3255B8A5-C458-4216-8952-27C45D3F6CB9}" presName="descendantArrow" presStyleCnt="0"/>
      <dgm:spPr/>
    </dgm:pt>
    <dgm:pt modelId="{3175D6A4-4E40-4AEF-B4E8-D0F6F22D225A}" type="pres">
      <dgm:prSet presAssocID="{137A2261-5ED6-468E-8821-2761376228CF}" presName="childTextArrow" presStyleLbl="fgAccFollowNode1" presStyleIdx="0" presStyleCnt="5">
        <dgm:presLayoutVars>
          <dgm:bulletEnabled val="1"/>
        </dgm:presLayoutVars>
      </dgm:prSet>
      <dgm:spPr/>
    </dgm:pt>
    <dgm:pt modelId="{9AE624A5-2C1E-4F34-A65E-AB62643CBBA2}" type="pres">
      <dgm:prSet presAssocID="{2D46D5A0-637D-44AC-ACB1-40349D2E94F7}" presName="sp" presStyleCnt="0"/>
      <dgm:spPr/>
    </dgm:pt>
    <dgm:pt modelId="{498E6F3E-5FB0-4A5F-A09E-FBB2805522F3}" type="pres">
      <dgm:prSet presAssocID="{23F15BD7-846B-4C2B-A7EC-A1880FACE4DC}" presName="arrowAndChildren" presStyleCnt="0"/>
      <dgm:spPr/>
    </dgm:pt>
    <dgm:pt modelId="{44EB964D-6463-419B-A321-C0EF5E0B409C}" type="pres">
      <dgm:prSet presAssocID="{23F15BD7-846B-4C2B-A7EC-A1880FACE4DC}" presName="parentTextArrow" presStyleLbl="node1" presStyleIdx="1" presStyleCnt="7"/>
      <dgm:spPr/>
    </dgm:pt>
    <dgm:pt modelId="{9E6F1496-0537-45D7-AD42-2FE95D59F9DB}" type="pres">
      <dgm:prSet presAssocID="{23F15BD7-846B-4C2B-A7EC-A1880FACE4DC}" presName="arrow" presStyleLbl="node1" presStyleIdx="2" presStyleCnt="7"/>
      <dgm:spPr/>
    </dgm:pt>
    <dgm:pt modelId="{83ED8353-81AD-49E7-A004-01469F41FE09}" type="pres">
      <dgm:prSet presAssocID="{23F15BD7-846B-4C2B-A7EC-A1880FACE4DC}" presName="descendantArrow" presStyleCnt="0"/>
      <dgm:spPr/>
    </dgm:pt>
    <dgm:pt modelId="{6407C4E1-60B2-4AD2-BFB3-3C97BA9954A1}" type="pres">
      <dgm:prSet presAssocID="{BC04DD8D-BC58-4D8C-B62A-FFAA6B71DD2C}" presName="childTextArrow" presStyleLbl="fgAccFollowNode1" presStyleIdx="1" presStyleCnt="5">
        <dgm:presLayoutVars>
          <dgm:bulletEnabled val="1"/>
        </dgm:presLayoutVars>
      </dgm:prSet>
      <dgm:spPr/>
    </dgm:pt>
    <dgm:pt modelId="{3F58B39A-102E-4B43-828C-DB190ECD702D}" type="pres">
      <dgm:prSet presAssocID="{3BF64BC5-4042-4B34-AF01-BDC8CAAA5A93}" presName="sp" presStyleCnt="0"/>
      <dgm:spPr/>
    </dgm:pt>
    <dgm:pt modelId="{3B8B695B-7045-4B3A-B9CE-2B88B35E0555}" type="pres">
      <dgm:prSet presAssocID="{261B2858-E431-4382-B1B4-DFFE9B7BD3A7}" presName="arrowAndChildren" presStyleCnt="0"/>
      <dgm:spPr/>
    </dgm:pt>
    <dgm:pt modelId="{E760A4CA-1A95-4F43-81FF-6DC27DDD624F}" type="pres">
      <dgm:prSet presAssocID="{261B2858-E431-4382-B1B4-DFFE9B7BD3A7}" presName="parentTextArrow" presStyleLbl="node1" presStyleIdx="2" presStyleCnt="7"/>
      <dgm:spPr/>
    </dgm:pt>
    <dgm:pt modelId="{034D8E56-D35C-4B55-A552-AC4F60E42058}" type="pres">
      <dgm:prSet presAssocID="{261B2858-E431-4382-B1B4-DFFE9B7BD3A7}" presName="arrow" presStyleLbl="node1" presStyleIdx="3" presStyleCnt="7"/>
      <dgm:spPr/>
    </dgm:pt>
    <dgm:pt modelId="{007AAA1E-7623-48C2-8A65-2462E4F2D646}" type="pres">
      <dgm:prSet presAssocID="{261B2858-E431-4382-B1B4-DFFE9B7BD3A7}" presName="descendantArrow" presStyleCnt="0"/>
      <dgm:spPr/>
    </dgm:pt>
    <dgm:pt modelId="{CA4DD6E1-D669-427B-B31D-3DA83B6AB95C}" type="pres">
      <dgm:prSet presAssocID="{C55D9C59-1479-4CBD-83B5-6F9ABF88476B}" presName="childTextArrow" presStyleLbl="fgAccFollowNode1" presStyleIdx="2" presStyleCnt="5">
        <dgm:presLayoutVars>
          <dgm:bulletEnabled val="1"/>
        </dgm:presLayoutVars>
      </dgm:prSet>
      <dgm:spPr/>
    </dgm:pt>
    <dgm:pt modelId="{8AED8438-D8C6-4AD6-AC8D-AF3D2DA08199}" type="pres">
      <dgm:prSet presAssocID="{0E8D9677-7AF4-4C21-A6B9-E21B070E65D8}" presName="sp" presStyleCnt="0"/>
      <dgm:spPr/>
    </dgm:pt>
    <dgm:pt modelId="{1DC4DA29-30B0-4049-8A86-20CA36B4115A}" type="pres">
      <dgm:prSet presAssocID="{3A1DCBC6-0D0B-409B-B3A1-7028A0F56E7B}" presName="arrowAndChildren" presStyleCnt="0"/>
      <dgm:spPr/>
    </dgm:pt>
    <dgm:pt modelId="{ECABA0C8-F5BA-4D86-946C-8D71034D90B8}" type="pres">
      <dgm:prSet presAssocID="{3A1DCBC6-0D0B-409B-B3A1-7028A0F56E7B}" presName="parentTextArrow" presStyleLbl="node1" presStyleIdx="3" presStyleCnt="7"/>
      <dgm:spPr/>
    </dgm:pt>
    <dgm:pt modelId="{6F364706-20F9-4B73-AB4C-68CCFE5027A2}" type="pres">
      <dgm:prSet presAssocID="{3A1DCBC6-0D0B-409B-B3A1-7028A0F56E7B}" presName="arrow" presStyleLbl="node1" presStyleIdx="4" presStyleCnt="7"/>
      <dgm:spPr/>
    </dgm:pt>
    <dgm:pt modelId="{8BE11C4A-70C6-4BCE-85DB-84630C1D4E69}" type="pres">
      <dgm:prSet presAssocID="{3A1DCBC6-0D0B-409B-B3A1-7028A0F56E7B}" presName="descendantArrow" presStyleCnt="0"/>
      <dgm:spPr/>
    </dgm:pt>
    <dgm:pt modelId="{C19BB2CD-959E-4526-A36F-03C72EED3418}" type="pres">
      <dgm:prSet presAssocID="{2A8986E6-9ABE-45BC-B38A-36C9F6D97790}" presName="childTextArrow" presStyleLbl="fgAccFollowNode1" presStyleIdx="3" presStyleCnt="5">
        <dgm:presLayoutVars>
          <dgm:bulletEnabled val="1"/>
        </dgm:presLayoutVars>
      </dgm:prSet>
      <dgm:spPr/>
    </dgm:pt>
    <dgm:pt modelId="{17C1109D-80D4-4B7F-BA9F-A1D314B8A8FD}" type="pres">
      <dgm:prSet presAssocID="{75A9AE65-A712-4A20-9A05-1C77F78777DF}" presName="sp" presStyleCnt="0"/>
      <dgm:spPr/>
    </dgm:pt>
    <dgm:pt modelId="{9DCAA4B2-F48B-42B2-A673-76F823CB719D}" type="pres">
      <dgm:prSet presAssocID="{A1D2F73D-C9C5-444E-9E13-9D9A70375483}" presName="arrowAndChildren" presStyleCnt="0"/>
      <dgm:spPr/>
    </dgm:pt>
    <dgm:pt modelId="{CFC46F0C-302C-4F40-9428-C83807BD1490}" type="pres">
      <dgm:prSet presAssocID="{A1D2F73D-C9C5-444E-9E13-9D9A70375483}" presName="parentTextArrow" presStyleLbl="node1" presStyleIdx="4" presStyleCnt="7"/>
      <dgm:spPr/>
    </dgm:pt>
    <dgm:pt modelId="{F396EEEE-4928-4DE0-86A4-28CCB4E0704D}" type="pres">
      <dgm:prSet presAssocID="{A1D2F73D-C9C5-444E-9E13-9D9A70375483}" presName="arrow" presStyleLbl="node1" presStyleIdx="5" presStyleCnt="7" custLinFactNeighborX="92870" custLinFactNeighborY="40"/>
      <dgm:spPr/>
    </dgm:pt>
    <dgm:pt modelId="{133FB3B0-C27E-4622-AA90-5B786034E2C3}" type="pres">
      <dgm:prSet presAssocID="{A1D2F73D-C9C5-444E-9E13-9D9A70375483}" presName="descendantArrow" presStyleCnt="0"/>
      <dgm:spPr/>
    </dgm:pt>
    <dgm:pt modelId="{5042E0FF-4A90-455A-BC96-00D52E5F0CA0}" type="pres">
      <dgm:prSet presAssocID="{E08F4E64-2339-492F-B037-1B6BB347E528}" presName="childTextArrow" presStyleLbl="fgAccFollowNode1" presStyleIdx="4" presStyleCnt="5">
        <dgm:presLayoutVars>
          <dgm:bulletEnabled val="1"/>
        </dgm:presLayoutVars>
      </dgm:prSet>
      <dgm:spPr/>
    </dgm:pt>
    <dgm:pt modelId="{E3235A60-8818-4464-AE55-2AD30FF60F5C}" type="pres">
      <dgm:prSet presAssocID="{05C34337-C06C-4ECF-88AC-ACE85FE07A09}" presName="sp" presStyleCnt="0"/>
      <dgm:spPr/>
    </dgm:pt>
    <dgm:pt modelId="{4995BB54-F523-4958-92BF-4731D3766A44}" type="pres">
      <dgm:prSet presAssocID="{6F43EF84-1D56-47D9-8486-AD0CED67C1BA}" presName="arrowAndChildren" presStyleCnt="0"/>
      <dgm:spPr/>
    </dgm:pt>
    <dgm:pt modelId="{AB5D6C3E-5E34-4B2C-9B16-CC1DE3EAC35F}" type="pres">
      <dgm:prSet presAssocID="{6F43EF84-1D56-47D9-8486-AD0CED67C1BA}" presName="parentTextArrow" presStyleLbl="node1" presStyleIdx="6" presStyleCnt="7"/>
      <dgm:spPr/>
    </dgm:pt>
  </dgm:ptLst>
  <dgm:cxnLst>
    <dgm:cxn modelId="{E8958310-6D5F-444A-8D32-5CDEC28837B7}" type="presOf" srcId="{3255B8A5-C458-4216-8952-27C45D3F6CB9}" destId="{27270BF9-7C3C-4D2C-BEE2-AE4F85D47E9B}" srcOrd="0" destOrd="0" presId="urn:microsoft.com/office/officeart/2005/8/layout/process4"/>
    <dgm:cxn modelId="{09E50C19-6296-4116-9175-C4ABDC2F7425}" srcId="{7F1BC0BD-F8D2-4302-BD28-BCF0099F58EF}" destId="{3255B8A5-C458-4216-8952-27C45D3F6CB9}" srcOrd="5" destOrd="0" parTransId="{C51CD90F-6C40-47B0-BFDB-71A80E6C978C}" sibTransId="{BE48772F-5D16-4F21-B2FE-71542C905A46}"/>
    <dgm:cxn modelId="{9ABD7B1D-0490-42EE-8DFB-AF85EBBED11E}" type="presOf" srcId="{137A2261-5ED6-468E-8821-2761376228CF}" destId="{3175D6A4-4E40-4AEF-B4E8-D0F6F22D225A}" srcOrd="0" destOrd="0" presId="urn:microsoft.com/office/officeart/2005/8/layout/process4"/>
    <dgm:cxn modelId="{76F14F26-7377-4779-847A-C8602D931CEA}" type="presOf" srcId="{A1D2F73D-C9C5-444E-9E13-9D9A70375483}" destId="{CFC46F0C-302C-4F40-9428-C83807BD1490}" srcOrd="0" destOrd="0" presId="urn:microsoft.com/office/officeart/2005/8/layout/process4"/>
    <dgm:cxn modelId="{34009728-21A7-44CC-BBCD-4D7F741D4DBA}" srcId="{7F1BC0BD-F8D2-4302-BD28-BCF0099F58EF}" destId="{261B2858-E431-4382-B1B4-DFFE9B7BD3A7}" srcOrd="3" destOrd="0" parTransId="{124930C3-5EAB-4EA8-9800-CA256E6C8787}" sibTransId="{3BF64BC5-4042-4B34-AF01-BDC8CAAA5A93}"/>
    <dgm:cxn modelId="{0575A534-15A2-4B5E-8675-2505C717839F}" type="presOf" srcId="{7F1BC0BD-F8D2-4302-BD28-BCF0099F58EF}" destId="{5AADA794-B650-4C5E-8035-BECA4D5538DC}" srcOrd="0" destOrd="0" presId="urn:microsoft.com/office/officeart/2005/8/layout/process4"/>
    <dgm:cxn modelId="{EB37D046-EA30-44B9-8CC2-5604355E3799}" type="presOf" srcId="{C55D9C59-1479-4CBD-83B5-6F9ABF88476B}" destId="{CA4DD6E1-D669-427B-B31D-3DA83B6AB95C}" srcOrd="0" destOrd="0" presId="urn:microsoft.com/office/officeart/2005/8/layout/process4"/>
    <dgm:cxn modelId="{7F51D54A-E22B-499E-B64D-4C93935EF8B7}" srcId="{3255B8A5-C458-4216-8952-27C45D3F6CB9}" destId="{137A2261-5ED6-468E-8821-2761376228CF}" srcOrd="0" destOrd="0" parTransId="{928C5220-0796-413B-B235-F62FCBCB94CF}" sibTransId="{85E12CE3-86EF-4E98-B345-C5742F40C20C}"/>
    <dgm:cxn modelId="{81F9676E-F205-4E72-8414-7886B85F6385}" type="presOf" srcId="{2B3A7385-9E0F-411A-8A37-59F559BEE2CE}" destId="{1D980C0F-8A94-41F9-9222-A0CF640BA20F}" srcOrd="0" destOrd="0" presId="urn:microsoft.com/office/officeart/2005/8/layout/process4"/>
    <dgm:cxn modelId="{FE83D053-FE53-4C4F-838E-9311CE03A64A}" srcId="{261B2858-E431-4382-B1B4-DFFE9B7BD3A7}" destId="{C55D9C59-1479-4CBD-83B5-6F9ABF88476B}" srcOrd="0" destOrd="0" parTransId="{CC44F720-F8AD-4EF0-927D-9C869F4BB1E8}" sibTransId="{61389B97-2C32-41AB-A277-7B890646DCEB}"/>
    <dgm:cxn modelId="{05FE5F56-C921-4F0F-82F3-03302887C954}" srcId="{A1D2F73D-C9C5-444E-9E13-9D9A70375483}" destId="{E08F4E64-2339-492F-B037-1B6BB347E528}" srcOrd="0" destOrd="0" parTransId="{5866A2BD-7D9A-45A1-BC5C-4C8B75E91627}" sibTransId="{68A60502-724E-44A8-B1F3-A608155EED1A}"/>
    <dgm:cxn modelId="{6E388D7D-FAAF-4695-9C69-C91698F68F37}" srcId="{23F15BD7-846B-4C2B-A7EC-A1880FACE4DC}" destId="{BC04DD8D-BC58-4D8C-B62A-FFAA6B71DD2C}" srcOrd="0" destOrd="0" parTransId="{CB4FBB89-BA2E-40C2-871F-C16ADE0A8027}" sibTransId="{D9A3E0A9-9422-495F-9BD3-8FFCDA7DD937}"/>
    <dgm:cxn modelId="{314BF88B-0539-4CAA-A840-2CDADA18A1A0}" srcId="{7F1BC0BD-F8D2-4302-BD28-BCF0099F58EF}" destId="{3A1DCBC6-0D0B-409B-B3A1-7028A0F56E7B}" srcOrd="2" destOrd="0" parTransId="{F5B458BC-1D2A-4124-A797-C155E26B2A48}" sibTransId="{0E8D9677-7AF4-4C21-A6B9-E21B070E65D8}"/>
    <dgm:cxn modelId="{250D558D-BD43-46D8-AA45-696A75C3AF4C}" srcId="{7F1BC0BD-F8D2-4302-BD28-BCF0099F58EF}" destId="{A1D2F73D-C9C5-444E-9E13-9D9A70375483}" srcOrd="1" destOrd="0" parTransId="{F19A1640-CDF9-4AE7-B895-BCE91334B2CE}" sibTransId="{75A9AE65-A712-4A20-9A05-1C77F78777DF}"/>
    <dgm:cxn modelId="{167BE390-6DFD-41DD-B0DD-E613FB944B2B}" type="presOf" srcId="{261B2858-E431-4382-B1B4-DFFE9B7BD3A7}" destId="{E760A4CA-1A95-4F43-81FF-6DC27DDD624F}" srcOrd="0" destOrd="0" presId="urn:microsoft.com/office/officeart/2005/8/layout/process4"/>
    <dgm:cxn modelId="{2B19B396-10ED-42D5-AFD2-179CD6A964D3}" type="presOf" srcId="{BC04DD8D-BC58-4D8C-B62A-FFAA6B71DD2C}" destId="{6407C4E1-60B2-4AD2-BFB3-3C97BA9954A1}" srcOrd="0" destOrd="0" presId="urn:microsoft.com/office/officeart/2005/8/layout/process4"/>
    <dgm:cxn modelId="{B49B8697-6CE3-4771-B938-52C6BF3F36EB}" srcId="{7F1BC0BD-F8D2-4302-BD28-BCF0099F58EF}" destId="{23F15BD7-846B-4C2B-A7EC-A1880FACE4DC}" srcOrd="4" destOrd="0" parTransId="{611D2F36-B233-488D-B493-FCDCE8D96790}" sibTransId="{2D46D5A0-637D-44AC-ACB1-40349D2E94F7}"/>
    <dgm:cxn modelId="{57E92C9A-57F8-45E2-915F-577DA719183B}" type="presOf" srcId="{23F15BD7-846B-4C2B-A7EC-A1880FACE4DC}" destId="{9E6F1496-0537-45D7-AD42-2FE95D59F9DB}" srcOrd="1" destOrd="0" presId="urn:microsoft.com/office/officeart/2005/8/layout/process4"/>
    <dgm:cxn modelId="{96C3B79B-B416-4CD4-B21B-AAC6B8949528}" type="presOf" srcId="{2A8986E6-9ABE-45BC-B38A-36C9F6D97790}" destId="{C19BB2CD-959E-4526-A36F-03C72EED3418}" srcOrd="0" destOrd="0" presId="urn:microsoft.com/office/officeart/2005/8/layout/process4"/>
    <dgm:cxn modelId="{808F39A8-2466-4440-80F6-5D58082B154C}" type="presOf" srcId="{23F15BD7-846B-4C2B-A7EC-A1880FACE4DC}" destId="{44EB964D-6463-419B-A321-C0EF5E0B409C}" srcOrd="0" destOrd="0" presId="urn:microsoft.com/office/officeart/2005/8/layout/process4"/>
    <dgm:cxn modelId="{7B7554A8-1275-4A97-AB38-42278A2F2718}" srcId="{7F1BC0BD-F8D2-4302-BD28-BCF0099F58EF}" destId="{2B3A7385-9E0F-411A-8A37-59F559BEE2CE}" srcOrd="6" destOrd="0" parTransId="{82D25FEF-FEFD-487C-8A05-699BF91DE75B}" sibTransId="{12B00833-ABC9-4F26-ABA8-2D4FDD9F31D2}"/>
    <dgm:cxn modelId="{FDFBCEB5-1105-43C4-B327-9453276EA460}" type="presOf" srcId="{261B2858-E431-4382-B1B4-DFFE9B7BD3A7}" destId="{034D8E56-D35C-4B55-A552-AC4F60E42058}" srcOrd="1" destOrd="0" presId="urn:microsoft.com/office/officeart/2005/8/layout/process4"/>
    <dgm:cxn modelId="{887F77C4-9013-463D-8917-4254E8B587A9}" type="presOf" srcId="{6F43EF84-1D56-47D9-8486-AD0CED67C1BA}" destId="{AB5D6C3E-5E34-4B2C-9B16-CC1DE3EAC35F}" srcOrd="0" destOrd="0" presId="urn:microsoft.com/office/officeart/2005/8/layout/process4"/>
    <dgm:cxn modelId="{D9F9AFC7-B1A0-4B70-9EB1-5DD1C4F5D697}" type="presOf" srcId="{A1D2F73D-C9C5-444E-9E13-9D9A70375483}" destId="{F396EEEE-4928-4DE0-86A4-28CCB4E0704D}" srcOrd="1" destOrd="0" presId="urn:microsoft.com/office/officeart/2005/8/layout/process4"/>
    <dgm:cxn modelId="{2F664DD4-7BBD-45A3-B309-4F2DD09BE686}" type="presOf" srcId="{3255B8A5-C458-4216-8952-27C45D3F6CB9}" destId="{8656C62A-9356-4108-9AC5-E8CB775168B3}" srcOrd="1" destOrd="0" presId="urn:microsoft.com/office/officeart/2005/8/layout/process4"/>
    <dgm:cxn modelId="{A79744D9-42A4-4DC2-AD9D-BE153A0926E3}" type="presOf" srcId="{3A1DCBC6-0D0B-409B-B3A1-7028A0F56E7B}" destId="{6F364706-20F9-4B73-AB4C-68CCFE5027A2}" srcOrd="1" destOrd="0" presId="urn:microsoft.com/office/officeart/2005/8/layout/process4"/>
    <dgm:cxn modelId="{7618BFE1-3807-4842-BA55-94DEE412FB47}" type="presOf" srcId="{E08F4E64-2339-492F-B037-1B6BB347E528}" destId="{5042E0FF-4A90-455A-BC96-00D52E5F0CA0}" srcOrd="0" destOrd="0" presId="urn:microsoft.com/office/officeart/2005/8/layout/process4"/>
    <dgm:cxn modelId="{D75905E4-D793-437C-B3A4-53E0234BCDA4}" srcId="{3A1DCBC6-0D0B-409B-B3A1-7028A0F56E7B}" destId="{2A8986E6-9ABE-45BC-B38A-36C9F6D97790}" srcOrd="0" destOrd="0" parTransId="{76973ACB-C0F9-4D21-B429-6B015279F835}" sibTransId="{CA925E12-BD24-4DB0-8D2C-74220FAC7719}"/>
    <dgm:cxn modelId="{74405AED-9FD4-4D90-8C46-0C9B10AB1A30}" srcId="{7F1BC0BD-F8D2-4302-BD28-BCF0099F58EF}" destId="{6F43EF84-1D56-47D9-8486-AD0CED67C1BA}" srcOrd="0" destOrd="0" parTransId="{7208AF3A-1C2F-4941-B3A6-69B2E875A95C}" sibTransId="{05C34337-C06C-4ECF-88AC-ACE85FE07A09}"/>
    <dgm:cxn modelId="{6F8217EF-D299-4DA7-939C-F89842D6B705}" type="presOf" srcId="{3A1DCBC6-0D0B-409B-B3A1-7028A0F56E7B}" destId="{ECABA0C8-F5BA-4D86-946C-8D71034D90B8}" srcOrd="0" destOrd="0" presId="urn:microsoft.com/office/officeart/2005/8/layout/process4"/>
    <dgm:cxn modelId="{95668EA2-548F-4FAF-84A0-157394C163D6}" type="presParOf" srcId="{5AADA794-B650-4C5E-8035-BECA4D5538DC}" destId="{1D984F47-6D44-4BA4-907C-D1F02B38FFBC}" srcOrd="0" destOrd="0" presId="urn:microsoft.com/office/officeart/2005/8/layout/process4"/>
    <dgm:cxn modelId="{9120D811-8DD8-4AB1-9F0A-BEB83CA48DC2}" type="presParOf" srcId="{1D984F47-6D44-4BA4-907C-D1F02B38FFBC}" destId="{1D980C0F-8A94-41F9-9222-A0CF640BA20F}" srcOrd="0" destOrd="0" presId="urn:microsoft.com/office/officeart/2005/8/layout/process4"/>
    <dgm:cxn modelId="{DB7E9149-8E19-499C-AC0A-DEE8F5E12F57}" type="presParOf" srcId="{5AADA794-B650-4C5E-8035-BECA4D5538DC}" destId="{57AF0441-8943-4FC9-A6D2-DAF29E030BD4}" srcOrd="1" destOrd="0" presId="urn:microsoft.com/office/officeart/2005/8/layout/process4"/>
    <dgm:cxn modelId="{186EAC96-F0CD-476B-B42F-5F088191E4B8}" type="presParOf" srcId="{5AADA794-B650-4C5E-8035-BECA4D5538DC}" destId="{5C172895-DCCB-46DB-B2E0-64DF0E96A376}" srcOrd="2" destOrd="0" presId="urn:microsoft.com/office/officeart/2005/8/layout/process4"/>
    <dgm:cxn modelId="{FEE65A7C-D744-48A9-B93F-B54471D33781}" type="presParOf" srcId="{5C172895-DCCB-46DB-B2E0-64DF0E96A376}" destId="{27270BF9-7C3C-4D2C-BEE2-AE4F85D47E9B}" srcOrd="0" destOrd="0" presId="urn:microsoft.com/office/officeart/2005/8/layout/process4"/>
    <dgm:cxn modelId="{A493157D-69BF-4B7A-B1EF-48E95BBBE3B2}" type="presParOf" srcId="{5C172895-DCCB-46DB-B2E0-64DF0E96A376}" destId="{8656C62A-9356-4108-9AC5-E8CB775168B3}" srcOrd="1" destOrd="0" presId="urn:microsoft.com/office/officeart/2005/8/layout/process4"/>
    <dgm:cxn modelId="{DF4A931A-DB01-4BE7-8408-A79036F0FF7C}" type="presParOf" srcId="{5C172895-DCCB-46DB-B2E0-64DF0E96A376}" destId="{C2371CAF-69E9-452E-966E-53F03507E014}" srcOrd="2" destOrd="0" presId="urn:microsoft.com/office/officeart/2005/8/layout/process4"/>
    <dgm:cxn modelId="{CD29CF3E-9855-4AD2-AD38-817A799E6A52}" type="presParOf" srcId="{C2371CAF-69E9-452E-966E-53F03507E014}" destId="{3175D6A4-4E40-4AEF-B4E8-D0F6F22D225A}" srcOrd="0" destOrd="0" presId="urn:microsoft.com/office/officeart/2005/8/layout/process4"/>
    <dgm:cxn modelId="{A08D6258-CCF1-4FF0-BBCF-471E0E6BE8A2}" type="presParOf" srcId="{5AADA794-B650-4C5E-8035-BECA4D5538DC}" destId="{9AE624A5-2C1E-4F34-A65E-AB62643CBBA2}" srcOrd="3" destOrd="0" presId="urn:microsoft.com/office/officeart/2005/8/layout/process4"/>
    <dgm:cxn modelId="{033784FC-B331-4412-B11D-EBE60503483B}" type="presParOf" srcId="{5AADA794-B650-4C5E-8035-BECA4D5538DC}" destId="{498E6F3E-5FB0-4A5F-A09E-FBB2805522F3}" srcOrd="4" destOrd="0" presId="urn:microsoft.com/office/officeart/2005/8/layout/process4"/>
    <dgm:cxn modelId="{1A9F5095-EEFB-4689-9483-001C32C1E98D}" type="presParOf" srcId="{498E6F3E-5FB0-4A5F-A09E-FBB2805522F3}" destId="{44EB964D-6463-419B-A321-C0EF5E0B409C}" srcOrd="0" destOrd="0" presId="urn:microsoft.com/office/officeart/2005/8/layout/process4"/>
    <dgm:cxn modelId="{C3939207-CE65-4DEE-92B2-E93A2C87F983}" type="presParOf" srcId="{498E6F3E-5FB0-4A5F-A09E-FBB2805522F3}" destId="{9E6F1496-0537-45D7-AD42-2FE95D59F9DB}" srcOrd="1" destOrd="0" presId="urn:microsoft.com/office/officeart/2005/8/layout/process4"/>
    <dgm:cxn modelId="{0D386B80-6380-4B5E-8D06-5830E2455F01}" type="presParOf" srcId="{498E6F3E-5FB0-4A5F-A09E-FBB2805522F3}" destId="{83ED8353-81AD-49E7-A004-01469F41FE09}" srcOrd="2" destOrd="0" presId="urn:microsoft.com/office/officeart/2005/8/layout/process4"/>
    <dgm:cxn modelId="{26D957A7-9AAA-401E-A37F-D796AFCAAFCD}" type="presParOf" srcId="{83ED8353-81AD-49E7-A004-01469F41FE09}" destId="{6407C4E1-60B2-4AD2-BFB3-3C97BA9954A1}" srcOrd="0" destOrd="0" presId="urn:microsoft.com/office/officeart/2005/8/layout/process4"/>
    <dgm:cxn modelId="{10345EC7-4F02-43C6-BB19-EDAB42288EAA}" type="presParOf" srcId="{5AADA794-B650-4C5E-8035-BECA4D5538DC}" destId="{3F58B39A-102E-4B43-828C-DB190ECD702D}" srcOrd="5" destOrd="0" presId="urn:microsoft.com/office/officeart/2005/8/layout/process4"/>
    <dgm:cxn modelId="{163E1236-7414-4525-86FC-DD234C8D5F7F}" type="presParOf" srcId="{5AADA794-B650-4C5E-8035-BECA4D5538DC}" destId="{3B8B695B-7045-4B3A-B9CE-2B88B35E0555}" srcOrd="6" destOrd="0" presId="urn:microsoft.com/office/officeart/2005/8/layout/process4"/>
    <dgm:cxn modelId="{3ED16276-1EE0-4A17-BD16-A088597906C6}" type="presParOf" srcId="{3B8B695B-7045-4B3A-B9CE-2B88B35E0555}" destId="{E760A4CA-1A95-4F43-81FF-6DC27DDD624F}" srcOrd="0" destOrd="0" presId="urn:microsoft.com/office/officeart/2005/8/layout/process4"/>
    <dgm:cxn modelId="{1B573C98-A3ED-4380-9ECD-F310900FCD17}" type="presParOf" srcId="{3B8B695B-7045-4B3A-B9CE-2B88B35E0555}" destId="{034D8E56-D35C-4B55-A552-AC4F60E42058}" srcOrd="1" destOrd="0" presId="urn:microsoft.com/office/officeart/2005/8/layout/process4"/>
    <dgm:cxn modelId="{2EB4BE8F-19DF-427C-A373-CD2A92992D17}" type="presParOf" srcId="{3B8B695B-7045-4B3A-B9CE-2B88B35E0555}" destId="{007AAA1E-7623-48C2-8A65-2462E4F2D646}" srcOrd="2" destOrd="0" presId="urn:microsoft.com/office/officeart/2005/8/layout/process4"/>
    <dgm:cxn modelId="{3676A8AD-5DB5-4285-867D-F132928FB294}" type="presParOf" srcId="{007AAA1E-7623-48C2-8A65-2462E4F2D646}" destId="{CA4DD6E1-D669-427B-B31D-3DA83B6AB95C}" srcOrd="0" destOrd="0" presId="urn:microsoft.com/office/officeart/2005/8/layout/process4"/>
    <dgm:cxn modelId="{85FE9A26-AB14-4042-A152-0BDAEF912C7C}" type="presParOf" srcId="{5AADA794-B650-4C5E-8035-BECA4D5538DC}" destId="{8AED8438-D8C6-4AD6-AC8D-AF3D2DA08199}" srcOrd="7" destOrd="0" presId="urn:microsoft.com/office/officeart/2005/8/layout/process4"/>
    <dgm:cxn modelId="{575B81B0-773A-425F-A630-3CAED99E481D}" type="presParOf" srcId="{5AADA794-B650-4C5E-8035-BECA4D5538DC}" destId="{1DC4DA29-30B0-4049-8A86-20CA36B4115A}" srcOrd="8" destOrd="0" presId="urn:microsoft.com/office/officeart/2005/8/layout/process4"/>
    <dgm:cxn modelId="{97CE9090-48A2-48E8-A064-D05C13315A2C}" type="presParOf" srcId="{1DC4DA29-30B0-4049-8A86-20CA36B4115A}" destId="{ECABA0C8-F5BA-4D86-946C-8D71034D90B8}" srcOrd="0" destOrd="0" presId="urn:microsoft.com/office/officeart/2005/8/layout/process4"/>
    <dgm:cxn modelId="{6CB8AA3C-1446-4D26-B552-9D5B6E3F7C1C}" type="presParOf" srcId="{1DC4DA29-30B0-4049-8A86-20CA36B4115A}" destId="{6F364706-20F9-4B73-AB4C-68CCFE5027A2}" srcOrd="1" destOrd="0" presId="urn:microsoft.com/office/officeart/2005/8/layout/process4"/>
    <dgm:cxn modelId="{3E9C7968-23FB-4770-ADD7-213ADE73E4CC}" type="presParOf" srcId="{1DC4DA29-30B0-4049-8A86-20CA36B4115A}" destId="{8BE11C4A-70C6-4BCE-85DB-84630C1D4E69}" srcOrd="2" destOrd="0" presId="urn:microsoft.com/office/officeart/2005/8/layout/process4"/>
    <dgm:cxn modelId="{510493B7-6911-4B93-9A87-45EE800813D4}" type="presParOf" srcId="{8BE11C4A-70C6-4BCE-85DB-84630C1D4E69}" destId="{C19BB2CD-959E-4526-A36F-03C72EED3418}" srcOrd="0" destOrd="0" presId="urn:microsoft.com/office/officeart/2005/8/layout/process4"/>
    <dgm:cxn modelId="{E13365BA-8C6E-46C9-8ADF-538A71E01061}" type="presParOf" srcId="{5AADA794-B650-4C5E-8035-BECA4D5538DC}" destId="{17C1109D-80D4-4B7F-BA9F-A1D314B8A8FD}" srcOrd="9" destOrd="0" presId="urn:microsoft.com/office/officeart/2005/8/layout/process4"/>
    <dgm:cxn modelId="{17F0860A-E86F-4A5B-B2E4-7F888CE3922D}" type="presParOf" srcId="{5AADA794-B650-4C5E-8035-BECA4D5538DC}" destId="{9DCAA4B2-F48B-42B2-A673-76F823CB719D}" srcOrd="10" destOrd="0" presId="urn:microsoft.com/office/officeart/2005/8/layout/process4"/>
    <dgm:cxn modelId="{6D65561F-2A0A-44F1-9E6F-06DBB5532A68}" type="presParOf" srcId="{9DCAA4B2-F48B-42B2-A673-76F823CB719D}" destId="{CFC46F0C-302C-4F40-9428-C83807BD1490}" srcOrd="0" destOrd="0" presId="urn:microsoft.com/office/officeart/2005/8/layout/process4"/>
    <dgm:cxn modelId="{0466E403-1C74-441B-B821-3FADEAF05B40}" type="presParOf" srcId="{9DCAA4B2-F48B-42B2-A673-76F823CB719D}" destId="{F396EEEE-4928-4DE0-86A4-28CCB4E0704D}" srcOrd="1" destOrd="0" presId="urn:microsoft.com/office/officeart/2005/8/layout/process4"/>
    <dgm:cxn modelId="{0D37AE96-CA85-45F0-8309-E26A737A6625}" type="presParOf" srcId="{9DCAA4B2-F48B-42B2-A673-76F823CB719D}" destId="{133FB3B0-C27E-4622-AA90-5B786034E2C3}" srcOrd="2" destOrd="0" presId="urn:microsoft.com/office/officeart/2005/8/layout/process4"/>
    <dgm:cxn modelId="{6657ABB2-E93B-4665-A049-3E6136FBDDD7}" type="presParOf" srcId="{133FB3B0-C27E-4622-AA90-5B786034E2C3}" destId="{5042E0FF-4A90-455A-BC96-00D52E5F0CA0}" srcOrd="0" destOrd="0" presId="urn:microsoft.com/office/officeart/2005/8/layout/process4"/>
    <dgm:cxn modelId="{3B11F46A-5D69-4D0B-8CC7-B9AFDB7F33AA}" type="presParOf" srcId="{5AADA794-B650-4C5E-8035-BECA4D5538DC}" destId="{E3235A60-8818-4464-AE55-2AD30FF60F5C}" srcOrd="11" destOrd="0" presId="urn:microsoft.com/office/officeart/2005/8/layout/process4"/>
    <dgm:cxn modelId="{52635AEB-A9C4-4B6A-B67F-B1D7EB472DD9}" type="presParOf" srcId="{5AADA794-B650-4C5E-8035-BECA4D5538DC}" destId="{4995BB54-F523-4958-92BF-4731D3766A44}" srcOrd="12" destOrd="0" presId="urn:microsoft.com/office/officeart/2005/8/layout/process4"/>
    <dgm:cxn modelId="{E097DCB5-6F2E-4C37-AEE4-F2D06DC87163}" type="presParOf" srcId="{4995BB54-F523-4958-92BF-4731D3766A44}" destId="{AB5D6C3E-5E34-4B2C-9B16-CC1DE3EAC35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80C0F-8A94-41F9-9222-A0CF640BA20F}">
      <dsp:nvSpPr>
        <dsp:cNvPr id="0" name=""/>
        <dsp:cNvSpPr/>
      </dsp:nvSpPr>
      <dsp:spPr>
        <a:xfrm>
          <a:off x="0" y="4801342"/>
          <a:ext cx="4731143" cy="5254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End position: screen size 7 mm</a:t>
          </a:r>
        </a:p>
      </dsp:txBody>
      <dsp:txXfrm>
        <a:off x="0" y="4801342"/>
        <a:ext cx="4731143" cy="525408"/>
      </dsp:txXfrm>
    </dsp:sp>
    <dsp:sp modelId="{8656C62A-9356-4108-9AC5-E8CB775168B3}">
      <dsp:nvSpPr>
        <dsp:cNvPr id="0" name=""/>
        <dsp:cNvSpPr/>
      </dsp:nvSpPr>
      <dsp:spPr>
        <a:xfrm rot="10800000">
          <a:off x="0" y="4001145"/>
          <a:ext cx="4731143" cy="808077"/>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Times New Roman" panose="02020603050405020304" pitchFamily="18" charset="0"/>
              <a:cs typeface="Times New Roman" panose="02020603050405020304" pitchFamily="18" charset="0"/>
            </a:rPr>
            <a:t>Screened four times(4SRA)</a:t>
          </a:r>
        </a:p>
      </dsp:txBody>
      <dsp:txXfrm rot="-10800000">
        <a:off x="0" y="4001145"/>
        <a:ext cx="4731143" cy="283635"/>
      </dsp:txXfrm>
    </dsp:sp>
    <dsp:sp modelId="{3175D6A4-4E40-4AEF-B4E8-D0F6F22D225A}">
      <dsp:nvSpPr>
        <dsp:cNvPr id="0" name=""/>
        <dsp:cNvSpPr/>
      </dsp:nvSpPr>
      <dsp:spPr>
        <a:xfrm>
          <a:off x="0" y="4284780"/>
          <a:ext cx="4731143" cy="2416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Times New Roman" panose="02020603050405020304" pitchFamily="18" charset="0"/>
              <a:cs typeface="Times New Roman" panose="02020603050405020304" pitchFamily="18" charset="0"/>
            </a:rPr>
            <a:t>2050 kg (17.8 % mass loss)</a:t>
          </a:r>
        </a:p>
      </dsp:txBody>
      <dsp:txXfrm>
        <a:off x="0" y="4284780"/>
        <a:ext cx="4731143" cy="241615"/>
      </dsp:txXfrm>
    </dsp:sp>
    <dsp:sp modelId="{9E6F1496-0537-45D7-AD42-2FE95D59F9DB}">
      <dsp:nvSpPr>
        <dsp:cNvPr id="0" name=""/>
        <dsp:cNvSpPr/>
      </dsp:nvSpPr>
      <dsp:spPr>
        <a:xfrm rot="10800000">
          <a:off x="0" y="3200948"/>
          <a:ext cx="4731143" cy="808077"/>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Times New Roman" panose="02020603050405020304" pitchFamily="18" charset="0"/>
              <a:cs typeface="Times New Roman" panose="02020603050405020304" pitchFamily="18" charset="0"/>
            </a:rPr>
            <a:t>Screened three times(3SRA) </a:t>
          </a:r>
        </a:p>
      </dsp:txBody>
      <dsp:txXfrm rot="-10800000">
        <a:off x="0" y="3200948"/>
        <a:ext cx="4731143" cy="283635"/>
      </dsp:txXfrm>
    </dsp:sp>
    <dsp:sp modelId="{6407C4E1-60B2-4AD2-BFB3-3C97BA9954A1}">
      <dsp:nvSpPr>
        <dsp:cNvPr id="0" name=""/>
        <dsp:cNvSpPr/>
      </dsp:nvSpPr>
      <dsp:spPr>
        <a:xfrm>
          <a:off x="0" y="3484584"/>
          <a:ext cx="4731143" cy="2416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Times New Roman" panose="02020603050405020304" pitchFamily="18" charset="0"/>
              <a:cs typeface="Times New Roman" panose="02020603050405020304" pitchFamily="18" charset="0"/>
            </a:rPr>
            <a:t>2100 kg (16.7 % mass loss)</a:t>
          </a:r>
        </a:p>
      </dsp:txBody>
      <dsp:txXfrm>
        <a:off x="0" y="3484584"/>
        <a:ext cx="4731143" cy="241615"/>
      </dsp:txXfrm>
    </dsp:sp>
    <dsp:sp modelId="{034D8E56-D35C-4B55-A552-AC4F60E42058}">
      <dsp:nvSpPr>
        <dsp:cNvPr id="0" name=""/>
        <dsp:cNvSpPr/>
      </dsp:nvSpPr>
      <dsp:spPr>
        <a:xfrm rot="10800000">
          <a:off x="0" y="2400751"/>
          <a:ext cx="4731143" cy="808077"/>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Times New Roman" panose="02020603050405020304" pitchFamily="18" charset="0"/>
              <a:cs typeface="Times New Roman" panose="02020603050405020304" pitchFamily="18" charset="0"/>
            </a:rPr>
            <a:t>Screened twice (2SRA)</a:t>
          </a:r>
        </a:p>
      </dsp:txBody>
      <dsp:txXfrm rot="-10800000">
        <a:off x="0" y="2400751"/>
        <a:ext cx="4731143" cy="283635"/>
      </dsp:txXfrm>
    </dsp:sp>
    <dsp:sp modelId="{CA4DD6E1-D669-427B-B31D-3DA83B6AB95C}">
      <dsp:nvSpPr>
        <dsp:cNvPr id="0" name=""/>
        <dsp:cNvSpPr/>
      </dsp:nvSpPr>
      <dsp:spPr>
        <a:xfrm>
          <a:off x="0" y="2684387"/>
          <a:ext cx="4731143" cy="2416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Times New Roman" panose="02020603050405020304" pitchFamily="18" charset="0"/>
              <a:cs typeface="Times New Roman" panose="02020603050405020304" pitchFamily="18" charset="0"/>
            </a:rPr>
            <a:t>2300 kg (13.3 % mass loss)</a:t>
          </a:r>
        </a:p>
      </dsp:txBody>
      <dsp:txXfrm>
        <a:off x="0" y="2684387"/>
        <a:ext cx="4731143" cy="241615"/>
      </dsp:txXfrm>
    </dsp:sp>
    <dsp:sp modelId="{6F364706-20F9-4B73-AB4C-68CCFE5027A2}">
      <dsp:nvSpPr>
        <dsp:cNvPr id="0" name=""/>
        <dsp:cNvSpPr/>
      </dsp:nvSpPr>
      <dsp:spPr>
        <a:xfrm rot="10800000">
          <a:off x="0" y="1600554"/>
          <a:ext cx="4731143" cy="808077"/>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Times New Roman" panose="02020603050405020304" pitchFamily="18" charset="0"/>
              <a:cs typeface="Times New Roman" panose="02020603050405020304" pitchFamily="18" charset="0"/>
            </a:rPr>
            <a:t>Screened once (1SRA)</a:t>
          </a:r>
        </a:p>
      </dsp:txBody>
      <dsp:txXfrm rot="-10800000">
        <a:off x="0" y="1600554"/>
        <a:ext cx="4731143" cy="283635"/>
      </dsp:txXfrm>
    </dsp:sp>
    <dsp:sp modelId="{C19BB2CD-959E-4526-A36F-03C72EED3418}">
      <dsp:nvSpPr>
        <dsp:cNvPr id="0" name=""/>
        <dsp:cNvSpPr/>
      </dsp:nvSpPr>
      <dsp:spPr>
        <a:xfrm>
          <a:off x="0" y="1884190"/>
          <a:ext cx="4731143" cy="2416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Times New Roman" panose="02020603050405020304" pitchFamily="18" charset="0"/>
              <a:cs typeface="Times New Roman" panose="02020603050405020304" pitchFamily="18" charset="0"/>
            </a:rPr>
            <a:t>2500 kg (7.8 % mass loss)</a:t>
          </a:r>
        </a:p>
      </dsp:txBody>
      <dsp:txXfrm>
        <a:off x="0" y="1884190"/>
        <a:ext cx="4731143" cy="241615"/>
      </dsp:txXfrm>
    </dsp:sp>
    <dsp:sp modelId="{F396EEEE-4928-4DE0-86A4-28CCB4E0704D}">
      <dsp:nvSpPr>
        <dsp:cNvPr id="0" name=""/>
        <dsp:cNvSpPr/>
      </dsp:nvSpPr>
      <dsp:spPr>
        <a:xfrm rot="10800000">
          <a:off x="0" y="800681"/>
          <a:ext cx="4731143" cy="808077"/>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Times New Roman" panose="02020603050405020304" pitchFamily="18" charset="0"/>
              <a:cs typeface="Times New Roman" panose="02020603050405020304" pitchFamily="18" charset="0"/>
            </a:rPr>
            <a:t>Unscreened (0SRA) – 10mm aggregates</a:t>
          </a:r>
        </a:p>
      </dsp:txBody>
      <dsp:txXfrm rot="-10800000">
        <a:off x="0" y="800681"/>
        <a:ext cx="4731143" cy="283635"/>
      </dsp:txXfrm>
    </dsp:sp>
    <dsp:sp modelId="{5042E0FF-4A90-455A-BC96-00D52E5F0CA0}">
      <dsp:nvSpPr>
        <dsp:cNvPr id="0" name=""/>
        <dsp:cNvSpPr/>
      </dsp:nvSpPr>
      <dsp:spPr>
        <a:xfrm>
          <a:off x="0" y="1083993"/>
          <a:ext cx="4731143" cy="2416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Times New Roman" panose="02020603050405020304" pitchFamily="18" charset="0"/>
              <a:cs typeface="Times New Roman" panose="02020603050405020304" pitchFamily="18" charset="0"/>
            </a:rPr>
            <a:t>3000 kg  (0 % mass loss)</a:t>
          </a:r>
        </a:p>
      </dsp:txBody>
      <dsp:txXfrm>
        <a:off x="0" y="1083993"/>
        <a:ext cx="4731143" cy="241615"/>
      </dsp:txXfrm>
    </dsp:sp>
    <dsp:sp modelId="{AB5D6C3E-5E34-4B2C-9B16-CC1DE3EAC35F}">
      <dsp:nvSpPr>
        <dsp:cNvPr id="0" name=""/>
        <dsp:cNvSpPr/>
      </dsp:nvSpPr>
      <dsp:spPr>
        <a:xfrm rot="10800000">
          <a:off x="0" y="161"/>
          <a:ext cx="4731143" cy="808077"/>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Strat position: screen size 14 mm</a:t>
          </a:r>
          <a:endParaRPr lang="en-US" sz="1600" b="0" kern="1200" dirty="0">
            <a:solidFill>
              <a:schemeClr val="tx1"/>
            </a:solidFill>
            <a:latin typeface="Times New Roman" panose="02020603050405020304" pitchFamily="18" charset="0"/>
            <a:cs typeface="Times New Roman" panose="02020603050405020304" pitchFamily="18" charset="0"/>
          </a:endParaRPr>
        </a:p>
      </dsp:txBody>
      <dsp:txXfrm rot="10800000">
        <a:off x="0" y="161"/>
        <a:ext cx="4731143" cy="52506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D819499-EC95-4512-8209-02403B68DE73}" type="datetimeFigureOut">
              <a:rPr lang="en-AU" smtClean="0"/>
              <a:t>29/07/2021</a:t>
            </a:fld>
            <a:endParaRPr lang="en-AU"/>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FF841FE-043D-46BE-8A0D-32DC1C9A8B20}" type="slidenum">
              <a:rPr lang="en-AU" smtClean="0"/>
              <a:t>‹#›</a:t>
            </a:fld>
            <a:endParaRPr lang="en-AU"/>
          </a:p>
        </p:txBody>
      </p:sp>
    </p:spTree>
    <p:extLst>
      <p:ext uri="{BB962C8B-B14F-4D97-AF65-F5344CB8AC3E}">
        <p14:creationId xmlns:p14="http://schemas.microsoft.com/office/powerpoint/2010/main" val="367221275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576195B-74B8-4C83-B503-F939DDC4658C}" type="datetimeFigureOut">
              <a:rPr lang="en-AU" smtClean="0"/>
              <a:t>29/07/2021</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4BC9E1C-1160-44B1-BF4F-38F0B046B8A6}" type="slidenum">
              <a:rPr lang="en-AU" smtClean="0"/>
              <a:t>‹#›</a:t>
            </a:fld>
            <a:endParaRPr lang="en-AU"/>
          </a:p>
        </p:txBody>
      </p:sp>
    </p:spTree>
    <p:extLst>
      <p:ext uri="{BB962C8B-B14F-4D97-AF65-F5344CB8AC3E}">
        <p14:creationId xmlns:p14="http://schemas.microsoft.com/office/powerpoint/2010/main" val="56362429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4BC9E1C-1160-44B1-BF4F-38F0B046B8A6}" type="slidenum">
              <a:rPr lang="en-AU" smtClean="0"/>
              <a:t>1</a:t>
            </a:fld>
            <a:endParaRPr lang="en-AU"/>
          </a:p>
        </p:txBody>
      </p:sp>
    </p:spTree>
    <p:extLst>
      <p:ext uri="{BB962C8B-B14F-4D97-AF65-F5344CB8AC3E}">
        <p14:creationId xmlns:p14="http://schemas.microsoft.com/office/powerpoint/2010/main" val="1235851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AU"/>
          </a:p>
        </p:txBody>
      </p:sp>
      <p:sp>
        <p:nvSpPr>
          <p:cNvPr id="5" name="Slide Number Placeholder 4"/>
          <p:cNvSpPr>
            <a:spLocks noGrp="1"/>
          </p:cNvSpPr>
          <p:nvPr>
            <p:ph type="sldNum" sz="quarter" idx="11"/>
          </p:nvPr>
        </p:nvSpPr>
        <p:spPr/>
        <p:txBody>
          <a:bodyPr/>
          <a:lstStyle/>
          <a:p>
            <a:fld id="{04BC9E1C-1160-44B1-BF4F-38F0B046B8A6}" type="slidenum">
              <a:rPr lang="en-AU" smtClean="0"/>
              <a:t>14</a:t>
            </a:fld>
            <a:endParaRPr lang="en-AU"/>
          </a:p>
        </p:txBody>
      </p:sp>
    </p:spTree>
    <p:extLst>
      <p:ext uri="{BB962C8B-B14F-4D97-AF65-F5344CB8AC3E}">
        <p14:creationId xmlns:p14="http://schemas.microsoft.com/office/powerpoint/2010/main" val="2377144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4BC9E1C-1160-44B1-BF4F-38F0B046B8A6}" type="slidenum">
              <a:rPr lang="en-AU" smtClean="0"/>
              <a:t>15</a:t>
            </a:fld>
            <a:endParaRPr lang="en-AU"/>
          </a:p>
        </p:txBody>
      </p:sp>
    </p:spTree>
    <p:extLst>
      <p:ext uri="{BB962C8B-B14F-4D97-AF65-F5344CB8AC3E}">
        <p14:creationId xmlns:p14="http://schemas.microsoft.com/office/powerpoint/2010/main" val="4172665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4BC9E1C-1160-44B1-BF4F-38F0B046B8A6}" type="slidenum">
              <a:rPr lang="en-AU" smtClean="0"/>
              <a:t>16</a:t>
            </a:fld>
            <a:endParaRPr lang="en-AU"/>
          </a:p>
        </p:txBody>
      </p:sp>
    </p:spTree>
    <p:extLst>
      <p:ext uri="{BB962C8B-B14F-4D97-AF65-F5344CB8AC3E}">
        <p14:creationId xmlns:p14="http://schemas.microsoft.com/office/powerpoint/2010/main" val="2832601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4BC9E1C-1160-44B1-BF4F-38F0B046B8A6}" type="slidenum">
              <a:rPr lang="en-AU" smtClean="0"/>
              <a:t>17</a:t>
            </a:fld>
            <a:endParaRPr lang="en-AU"/>
          </a:p>
        </p:txBody>
      </p:sp>
    </p:spTree>
    <p:extLst>
      <p:ext uri="{BB962C8B-B14F-4D97-AF65-F5344CB8AC3E}">
        <p14:creationId xmlns:p14="http://schemas.microsoft.com/office/powerpoint/2010/main" val="2832601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AU"/>
          </a:p>
        </p:txBody>
      </p:sp>
      <p:sp>
        <p:nvSpPr>
          <p:cNvPr id="5" name="Slide Number Placeholder 4"/>
          <p:cNvSpPr>
            <a:spLocks noGrp="1"/>
          </p:cNvSpPr>
          <p:nvPr>
            <p:ph type="sldNum" sz="quarter" idx="11"/>
          </p:nvPr>
        </p:nvSpPr>
        <p:spPr/>
        <p:txBody>
          <a:bodyPr/>
          <a:lstStyle/>
          <a:p>
            <a:fld id="{04BC9E1C-1160-44B1-BF4F-38F0B046B8A6}" type="slidenum">
              <a:rPr lang="en-AU" smtClean="0"/>
              <a:t>19</a:t>
            </a:fld>
            <a:endParaRPr lang="en-AU"/>
          </a:p>
        </p:txBody>
      </p:sp>
    </p:spTree>
    <p:extLst>
      <p:ext uri="{BB962C8B-B14F-4D97-AF65-F5344CB8AC3E}">
        <p14:creationId xmlns:p14="http://schemas.microsoft.com/office/powerpoint/2010/main" val="2716627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a:p>
            <a:endParaRPr lang="en-US" dirty="0"/>
          </a:p>
          <a:p>
            <a:endParaRPr lang="en-US" dirty="0"/>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4BC9E1C-1160-44B1-BF4F-38F0B046B8A6}" type="slidenum">
              <a:rPr lang="en-AU" smtClean="0"/>
              <a:t>21</a:t>
            </a:fld>
            <a:endParaRPr lang="en-AU"/>
          </a:p>
        </p:txBody>
      </p:sp>
    </p:spTree>
    <p:extLst>
      <p:ext uri="{BB962C8B-B14F-4D97-AF65-F5344CB8AC3E}">
        <p14:creationId xmlns:p14="http://schemas.microsoft.com/office/powerpoint/2010/main" val="805269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a:p>
            <a:endParaRPr lang="en-US" dirty="0"/>
          </a:p>
          <a:p>
            <a:endParaRPr lang="en-US" dirty="0"/>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4BC9E1C-1160-44B1-BF4F-38F0B046B8A6}" type="slidenum">
              <a:rPr lang="en-AU" smtClean="0"/>
              <a:t>22</a:t>
            </a:fld>
            <a:endParaRPr lang="en-AU"/>
          </a:p>
        </p:txBody>
      </p:sp>
    </p:spTree>
    <p:extLst>
      <p:ext uri="{BB962C8B-B14F-4D97-AF65-F5344CB8AC3E}">
        <p14:creationId xmlns:p14="http://schemas.microsoft.com/office/powerpoint/2010/main" val="805269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a:p>
            <a:endParaRPr lang="en-US" dirty="0"/>
          </a:p>
          <a:p>
            <a:endParaRPr lang="en-US" dirty="0"/>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4BC9E1C-1160-44B1-BF4F-38F0B046B8A6}" type="slidenum">
              <a:rPr lang="en-AU" smtClean="0"/>
              <a:t>23</a:t>
            </a:fld>
            <a:endParaRPr lang="en-AU"/>
          </a:p>
        </p:txBody>
      </p:sp>
    </p:spTree>
    <p:extLst>
      <p:ext uri="{BB962C8B-B14F-4D97-AF65-F5344CB8AC3E}">
        <p14:creationId xmlns:p14="http://schemas.microsoft.com/office/powerpoint/2010/main" val="641260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endParaRPr lang="en-US" dirty="0"/>
          </a:p>
        </p:txBody>
      </p:sp>
      <p:sp>
        <p:nvSpPr>
          <p:cNvPr id="4" name="Header Placeholder 3"/>
          <p:cNvSpPr>
            <a:spLocks noGrp="1"/>
          </p:cNvSpPr>
          <p:nvPr>
            <p:ph type="hdr" sz="quarter" idx="10"/>
          </p:nvPr>
        </p:nvSpPr>
        <p:spPr/>
        <p:txBody>
          <a:bodyPr/>
          <a:lstStyle/>
          <a:p>
            <a:endParaRPr lang="en-AU"/>
          </a:p>
        </p:txBody>
      </p:sp>
      <p:sp>
        <p:nvSpPr>
          <p:cNvPr id="5" name="Slide Number Placeholder 4"/>
          <p:cNvSpPr>
            <a:spLocks noGrp="1"/>
          </p:cNvSpPr>
          <p:nvPr>
            <p:ph type="sldNum" sz="quarter" idx="11"/>
          </p:nvPr>
        </p:nvSpPr>
        <p:spPr/>
        <p:txBody>
          <a:bodyPr/>
          <a:lstStyle/>
          <a:p>
            <a:fld id="{04BC9E1C-1160-44B1-BF4F-38F0B046B8A6}" type="slidenum">
              <a:rPr lang="en-AU" smtClean="0"/>
              <a:t>24</a:t>
            </a:fld>
            <a:endParaRPr lang="en-AU"/>
          </a:p>
        </p:txBody>
      </p:sp>
    </p:spTree>
    <p:extLst>
      <p:ext uri="{BB962C8B-B14F-4D97-AF65-F5344CB8AC3E}">
        <p14:creationId xmlns:p14="http://schemas.microsoft.com/office/powerpoint/2010/main" val="2058215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endParaRPr lang="en-AU"/>
          </a:p>
        </p:txBody>
      </p:sp>
      <p:sp>
        <p:nvSpPr>
          <p:cNvPr id="5" name="Slide Number Placeholder 4"/>
          <p:cNvSpPr>
            <a:spLocks noGrp="1"/>
          </p:cNvSpPr>
          <p:nvPr>
            <p:ph type="sldNum" sz="quarter" idx="11"/>
          </p:nvPr>
        </p:nvSpPr>
        <p:spPr/>
        <p:txBody>
          <a:bodyPr/>
          <a:lstStyle/>
          <a:p>
            <a:fld id="{04BC9E1C-1160-44B1-BF4F-38F0B046B8A6}" type="slidenum">
              <a:rPr lang="en-AU" smtClean="0"/>
              <a:t>25</a:t>
            </a:fld>
            <a:endParaRPr lang="en-AU"/>
          </a:p>
        </p:txBody>
      </p:sp>
    </p:spTree>
    <p:extLst>
      <p:ext uri="{BB962C8B-B14F-4D97-AF65-F5344CB8AC3E}">
        <p14:creationId xmlns:p14="http://schemas.microsoft.com/office/powerpoint/2010/main" val="2967146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AU"/>
          </a:p>
        </p:txBody>
      </p:sp>
      <p:sp>
        <p:nvSpPr>
          <p:cNvPr id="5" name="Slide Number Placeholder 4"/>
          <p:cNvSpPr>
            <a:spLocks noGrp="1"/>
          </p:cNvSpPr>
          <p:nvPr>
            <p:ph type="sldNum" sz="quarter" idx="11"/>
          </p:nvPr>
        </p:nvSpPr>
        <p:spPr/>
        <p:txBody>
          <a:bodyPr/>
          <a:lstStyle/>
          <a:p>
            <a:fld id="{04BC9E1C-1160-44B1-BF4F-38F0B046B8A6}" type="slidenum">
              <a:rPr lang="en-AU" smtClean="0"/>
              <a:t>3</a:t>
            </a:fld>
            <a:endParaRPr lang="en-AU"/>
          </a:p>
        </p:txBody>
      </p:sp>
    </p:spTree>
    <p:extLst>
      <p:ext uri="{BB962C8B-B14F-4D97-AF65-F5344CB8AC3E}">
        <p14:creationId xmlns:p14="http://schemas.microsoft.com/office/powerpoint/2010/main" val="2011057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endParaRPr lang="en-AU"/>
          </a:p>
        </p:txBody>
      </p:sp>
      <p:sp>
        <p:nvSpPr>
          <p:cNvPr id="5" name="Slide Number Placeholder 4"/>
          <p:cNvSpPr>
            <a:spLocks noGrp="1"/>
          </p:cNvSpPr>
          <p:nvPr>
            <p:ph type="sldNum" sz="quarter" idx="11"/>
          </p:nvPr>
        </p:nvSpPr>
        <p:spPr/>
        <p:txBody>
          <a:bodyPr/>
          <a:lstStyle/>
          <a:p>
            <a:fld id="{04BC9E1C-1160-44B1-BF4F-38F0B046B8A6}" type="slidenum">
              <a:rPr lang="en-AU" smtClean="0"/>
              <a:t>26</a:t>
            </a:fld>
            <a:endParaRPr lang="en-AU"/>
          </a:p>
        </p:txBody>
      </p:sp>
    </p:spTree>
    <p:extLst>
      <p:ext uri="{BB962C8B-B14F-4D97-AF65-F5344CB8AC3E}">
        <p14:creationId xmlns:p14="http://schemas.microsoft.com/office/powerpoint/2010/main" val="2967146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AU"/>
          </a:p>
        </p:txBody>
      </p:sp>
      <p:sp>
        <p:nvSpPr>
          <p:cNvPr id="5" name="Slide Number Placeholder 4"/>
          <p:cNvSpPr>
            <a:spLocks noGrp="1"/>
          </p:cNvSpPr>
          <p:nvPr>
            <p:ph type="sldNum" sz="quarter" idx="11"/>
          </p:nvPr>
        </p:nvSpPr>
        <p:spPr/>
        <p:txBody>
          <a:bodyPr/>
          <a:lstStyle/>
          <a:p>
            <a:fld id="{04BC9E1C-1160-44B1-BF4F-38F0B046B8A6}" type="slidenum">
              <a:rPr lang="en-AU" smtClean="0"/>
              <a:t>30</a:t>
            </a:fld>
            <a:endParaRPr lang="en-AU"/>
          </a:p>
        </p:txBody>
      </p:sp>
    </p:spTree>
    <p:extLst>
      <p:ext uri="{BB962C8B-B14F-4D97-AF65-F5344CB8AC3E}">
        <p14:creationId xmlns:p14="http://schemas.microsoft.com/office/powerpoint/2010/main" val="2250043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AU"/>
          </a:p>
        </p:txBody>
      </p:sp>
      <p:sp>
        <p:nvSpPr>
          <p:cNvPr id="5" name="Slide Number Placeholder 4"/>
          <p:cNvSpPr>
            <a:spLocks noGrp="1"/>
          </p:cNvSpPr>
          <p:nvPr>
            <p:ph type="sldNum" sz="quarter" idx="11"/>
          </p:nvPr>
        </p:nvSpPr>
        <p:spPr/>
        <p:txBody>
          <a:bodyPr/>
          <a:lstStyle/>
          <a:p>
            <a:fld id="{04BC9E1C-1160-44B1-BF4F-38F0B046B8A6}" type="slidenum">
              <a:rPr lang="en-AU" smtClean="0"/>
              <a:t>31</a:t>
            </a:fld>
            <a:endParaRPr lang="en-AU"/>
          </a:p>
        </p:txBody>
      </p:sp>
    </p:spTree>
    <p:extLst>
      <p:ext uri="{BB962C8B-B14F-4D97-AF65-F5344CB8AC3E}">
        <p14:creationId xmlns:p14="http://schemas.microsoft.com/office/powerpoint/2010/main" val="2250043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AU"/>
          </a:p>
        </p:txBody>
      </p:sp>
      <p:sp>
        <p:nvSpPr>
          <p:cNvPr id="5" name="Slide Number Placeholder 4"/>
          <p:cNvSpPr>
            <a:spLocks noGrp="1"/>
          </p:cNvSpPr>
          <p:nvPr>
            <p:ph type="sldNum" sz="quarter" idx="11"/>
          </p:nvPr>
        </p:nvSpPr>
        <p:spPr/>
        <p:txBody>
          <a:bodyPr/>
          <a:lstStyle/>
          <a:p>
            <a:fld id="{04BC9E1C-1160-44B1-BF4F-38F0B046B8A6}" type="slidenum">
              <a:rPr lang="en-AU" smtClean="0"/>
              <a:t>32</a:t>
            </a:fld>
            <a:endParaRPr lang="en-AU"/>
          </a:p>
        </p:txBody>
      </p:sp>
    </p:spTree>
    <p:extLst>
      <p:ext uri="{BB962C8B-B14F-4D97-AF65-F5344CB8AC3E}">
        <p14:creationId xmlns:p14="http://schemas.microsoft.com/office/powerpoint/2010/main" val="2815974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AU"/>
          </a:p>
        </p:txBody>
      </p:sp>
      <p:sp>
        <p:nvSpPr>
          <p:cNvPr id="5" name="Slide Number Placeholder 4"/>
          <p:cNvSpPr>
            <a:spLocks noGrp="1"/>
          </p:cNvSpPr>
          <p:nvPr>
            <p:ph type="sldNum" sz="quarter" idx="11"/>
          </p:nvPr>
        </p:nvSpPr>
        <p:spPr/>
        <p:txBody>
          <a:bodyPr/>
          <a:lstStyle/>
          <a:p>
            <a:fld id="{04BC9E1C-1160-44B1-BF4F-38F0B046B8A6}" type="slidenum">
              <a:rPr lang="en-AU" smtClean="0"/>
              <a:t>4</a:t>
            </a:fld>
            <a:endParaRPr lang="en-AU"/>
          </a:p>
        </p:txBody>
      </p:sp>
    </p:spTree>
    <p:extLst>
      <p:ext uri="{BB962C8B-B14F-4D97-AF65-F5344CB8AC3E}">
        <p14:creationId xmlns:p14="http://schemas.microsoft.com/office/powerpoint/2010/main" val="2011057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endParaRPr lang="en-AU"/>
          </a:p>
        </p:txBody>
      </p:sp>
      <p:sp>
        <p:nvSpPr>
          <p:cNvPr id="5" name="Slide Number Placeholder 4"/>
          <p:cNvSpPr>
            <a:spLocks noGrp="1"/>
          </p:cNvSpPr>
          <p:nvPr>
            <p:ph type="sldNum" sz="quarter" idx="11"/>
          </p:nvPr>
        </p:nvSpPr>
        <p:spPr/>
        <p:txBody>
          <a:bodyPr/>
          <a:lstStyle/>
          <a:p>
            <a:fld id="{04BC9E1C-1160-44B1-BF4F-38F0B046B8A6}" type="slidenum">
              <a:rPr lang="en-AU" smtClean="0"/>
              <a:t>5</a:t>
            </a:fld>
            <a:endParaRPr lang="en-AU"/>
          </a:p>
        </p:txBody>
      </p:sp>
    </p:spTree>
    <p:extLst>
      <p:ext uri="{BB962C8B-B14F-4D97-AF65-F5344CB8AC3E}">
        <p14:creationId xmlns:p14="http://schemas.microsoft.com/office/powerpoint/2010/main" val="2965279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endParaRPr lang="en-AU"/>
          </a:p>
        </p:txBody>
      </p:sp>
      <p:sp>
        <p:nvSpPr>
          <p:cNvPr id="5" name="Slide Number Placeholder 4"/>
          <p:cNvSpPr>
            <a:spLocks noGrp="1"/>
          </p:cNvSpPr>
          <p:nvPr>
            <p:ph type="sldNum" sz="quarter" idx="11"/>
          </p:nvPr>
        </p:nvSpPr>
        <p:spPr/>
        <p:txBody>
          <a:bodyPr/>
          <a:lstStyle/>
          <a:p>
            <a:fld id="{04BC9E1C-1160-44B1-BF4F-38F0B046B8A6}" type="slidenum">
              <a:rPr lang="en-AU" smtClean="0"/>
              <a:t>6</a:t>
            </a:fld>
            <a:endParaRPr lang="en-AU"/>
          </a:p>
        </p:txBody>
      </p:sp>
    </p:spTree>
    <p:extLst>
      <p:ext uri="{BB962C8B-B14F-4D97-AF65-F5344CB8AC3E}">
        <p14:creationId xmlns:p14="http://schemas.microsoft.com/office/powerpoint/2010/main" val="2965279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AU"/>
          </a:p>
        </p:txBody>
      </p:sp>
      <p:sp>
        <p:nvSpPr>
          <p:cNvPr id="5" name="Slide Number Placeholder 4"/>
          <p:cNvSpPr>
            <a:spLocks noGrp="1"/>
          </p:cNvSpPr>
          <p:nvPr>
            <p:ph type="sldNum" sz="quarter" idx="11"/>
          </p:nvPr>
        </p:nvSpPr>
        <p:spPr/>
        <p:txBody>
          <a:bodyPr/>
          <a:lstStyle/>
          <a:p>
            <a:fld id="{04BC9E1C-1160-44B1-BF4F-38F0B046B8A6}" type="slidenum">
              <a:rPr lang="en-AU" smtClean="0"/>
              <a:t>7</a:t>
            </a:fld>
            <a:endParaRPr lang="en-AU"/>
          </a:p>
        </p:txBody>
      </p:sp>
    </p:spTree>
    <p:extLst>
      <p:ext uri="{BB962C8B-B14F-4D97-AF65-F5344CB8AC3E}">
        <p14:creationId xmlns:p14="http://schemas.microsoft.com/office/powerpoint/2010/main" val="1613027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AU"/>
          </a:p>
        </p:txBody>
      </p:sp>
      <p:sp>
        <p:nvSpPr>
          <p:cNvPr id="5" name="Slide Number Placeholder 4"/>
          <p:cNvSpPr>
            <a:spLocks noGrp="1"/>
          </p:cNvSpPr>
          <p:nvPr>
            <p:ph type="sldNum" sz="quarter" idx="11"/>
          </p:nvPr>
        </p:nvSpPr>
        <p:spPr/>
        <p:txBody>
          <a:bodyPr/>
          <a:lstStyle/>
          <a:p>
            <a:fld id="{04BC9E1C-1160-44B1-BF4F-38F0B046B8A6}" type="slidenum">
              <a:rPr lang="en-AU" smtClean="0"/>
              <a:t>8</a:t>
            </a:fld>
            <a:endParaRPr lang="en-AU"/>
          </a:p>
        </p:txBody>
      </p:sp>
    </p:spTree>
    <p:extLst>
      <p:ext uri="{BB962C8B-B14F-4D97-AF65-F5344CB8AC3E}">
        <p14:creationId xmlns:p14="http://schemas.microsoft.com/office/powerpoint/2010/main" val="2817626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AU"/>
          </a:p>
        </p:txBody>
      </p:sp>
      <p:sp>
        <p:nvSpPr>
          <p:cNvPr id="5" name="Slide Number Placeholder 4"/>
          <p:cNvSpPr>
            <a:spLocks noGrp="1"/>
          </p:cNvSpPr>
          <p:nvPr>
            <p:ph type="sldNum" sz="quarter" idx="11"/>
          </p:nvPr>
        </p:nvSpPr>
        <p:spPr/>
        <p:txBody>
          <a:bodyPr/>
          <a:lstStyle/>
          <a:p>
            <a:fld id="{04BC9E1C-1160-44B1-BF4F-38F0B046B8A6}" type="slidenum">
              <a:rPr lang="en-AU" smtClean="0"/>
              <a:t>9</a:t>
            </a:fld>
            <a:endParaRPr lang="en-AU"/>
          </a:p>
        </p:txBody>
      </p:sp>
    </p:spTree>
    <p:extLst>
      <p:ext uri="{BB962C8B-B14F-4D97-AF65-F5344CB8AC3E}">
        <p14:creationId xmlns:p14="http://schemas.microsoft.com/office/powerpoint/2010/main" val="3023197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AU"/>
          </a:p>
        </p:txBody>
      </p:sp>
      <p:sp>
        <p:nvSpPr>
          <p:cNvPr id="5" name="Slide Number Placeholder 4"/>
          <p:cNvSpPr>
            <a:spLocks noGrp="1"/>
          </p:cNvSpPr>
          <p:nvPr>
            <p:ph type="sldNum" sz="quarter" idx="11"/>
          </p:nvPr>
        </p:nvSpPr>
        <p:spPr/>
        <p:txBody>
          <a:bodyPr/>
          <a:lstStyle/>
          <a:p>
            <a:fld id="{04BC9E1C-1160-44B1-BF4F-38F0B046B8A6}" type="slidenum">
              <a:rPr lang="en-AU" smtClean="0"/>
              <a:t>10</a:t>
            </a:fld>
            <a:endParaRPr lang="en-AU"/>
          </a:p>
        </p:txBody>
      </p:sp>
    </p:spTree>
    <p:extLst>
      <p:ext uri="{BB962C8B-B14F-4D97-AF65-F5344CB8AC3E}">
        <p14:creationId xmlns:p14="http://schemas.microsoft.com/office/powerpoint/2010/main" val="3023197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FE7BA-F08E-AF43-BD6D-4358204123D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164741F-AF64-AD48-894D-8483F50D87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3F163AC-E31B-DF4A-A36C-2ED2357D799E}"/>
              </a:ext>
            </a:extLst>
          </p:cNvPr>
          <p:cNvSpPr>
            <a:spLocks noGrp="1"/>
          </p:cNvSpPr>
          <p:nvPr>
            <p:ph type="dt" sz="half" idx="10"/>
          </p:nvPr>
        </p:nvSpPr>
        <p:spPr/>
        <p:txBody>
          <a:bodyPr/>
          <a:lstStyle/>
          <a:p>
            <a:fld id="{431BCAC6-EBBF-4907-9EE6-C5905EE60F27}" type="datetime1">
              <a:rPr lang="en-AU" smtClean="0"/>
              <a:t>29/07/2021</a:t>
            </a:fld>
            <a:endParaRPr lang="en-AU"/>
          </a:p>
        </p:txBody>
      </p:sp>
      <p:sp>
        <p:nvSpPr>
          <p:cNvPr id="5" name="Footer Placeholder 4">
            <a:extLst>
              <a:ext uri="{FF2B5EF4-FFF2-40B4-BE49-F238E27FC236}">
                <a16:creationId xmlns:a16="http://schemas.microsoft.com/office/drawing/2014/main" id="{8E38573D-8E54-3140-B33B-40FBCA1D16B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F764BA2-B602-3546-BC7A-8C354A1B5AB7}"/>
              </a:ext>
            </a:extLst>
          </p:cNvPr>
          <p:cNvSpPr>
            <a:spLocks noGrp="1"/>
          </p:cNvSpPr>
          <p:nvPr>
            <p:ph type="sldNum" sz="quarter" idx="12"/>
          </p:nvPr>
        </p:nvSpPr>
        <p:spPr/>
        <p:txBody>
          <a:bodyPr/>
          <a:lstStyle>
            <a:lvl1pPr>
              <a:defRPr lang="en-AU" sz="1200" kern="1200" smtClean="0">
                <a:solidFill>
                  <a:schemeClr val="tx1">
                    <a:tint val="75000"/>
                  </a:schemeClr>
                </a:solidFill>
                <a:latin typeface="Times New Roman" panose="02020603050405020304" pitchFamily="18" charset="0"/>
                <a:ea typeface="+mn-ea"/>
                <a:cs typeface="Times New Roman" panose="02020603050405020304" pitchFamily="18" charset="0"/>
              </a:defRPr>
            </a:lvl1pPr>
          </a:lstStyle>
          <a:p>
            <a:fld id="{047888C8-C036-413E-A3F3-0735EDD9D6A6}" type="slidenum">
              <a:rPr lang="en-US" smtClean="0"/>
              <a:pPr/>
              <a:t>‹#›</a:t>
            </a:fld>
            <a:endParaRPr lang="en-US" dirty="0"/>
          </a:p>
        </p:txBody>
      </p:sp>
    </p:spTree>
    <p:extLst>
      <p:ext uri="{BB962C8B-B14F-4D97-AF65-F5344CB8AC3E}">
        <p14:creationId xmlns:p14="http://schemas.microsoft.com/office/powerpoint/2010/main" val="39793288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7F83D-A01B-7F48-ABE3-C7A350983C4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47094C7-8B83-0E4D-BFDA-AC66661F3C3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D4E21A-9FDD-454B-A74D-BB37B5703B18}"/>
              </a:ext>
            </a:extLst>
          </p:cNvPr>
          <p:cNvSpPr>
            <a:spLocks noGrp="1"/>
          </p:cNvSpPr>
          <p:nvPr>
            <p:ph type="dt" sz="half" idx="10"/>
          </p:nvPr>
        </p:nvSpPr>
        <p:spPr/>
        <p:txBody>
          <a:bodyPr/>
          <a:lstStyle/>
          <a:p>
            <a:fld id="{278DC211-8430-4D5A-ACF0-15855157E0DD}" type="datetime1">
              <a:rPr lang="en-AU" smtClean="0"/>
              <a:t>29/07/2021</a:t>
            </a:fld>
            <a:endParaRPr lang="en-AU"/>
          </a:p>
        </p:txBody>
      </p:sp>
      <p:sp>
        <p:nvSpPr>
          <p:cNvPr id="5" name="Footer Placeholder 4">
            <a:extLst>
              <a:ext uri="{FF2B5EF4-FFF2-40B4-BE49-F238E27FC236}">
                <a16:creationId xmlns:a16="http://schemas.microsoft.com/office/drawing/2014/main" id="{D215B5E5-BA3B-D34D-B2F9-69B681385E28}"/>
              </a:ext>
            </a:extLst>
          </p:cNvPr>
          <p:cNvSpPr>
            <a:spLocks noGrp="1"/>
          </p:cNvSpPr>
          <p:nvPr>
            <p:ph type="ftr" sz="quarter" idx="11"/>
          </p:nvPr>
        </p:nvSpPr>
        <p:spPr/>
        <p:txBody>
          <a:bodyPr/>
          <a:lstStyle/>
          <a:p>
            <a:endParaRPr lang="en-AU"/>
          </a:p>
        </p:txBody>
      </p:sp>
      <p:grpSp>
        <p:nvGrpSpPr>
          <p:cNvPr id="7" name="Google Shape;90;p6">
            <a:extLst>
              <a:ext uri="{FF2B5EF4-FFF2-40B4-BE49-F238E27FC236}">
                <a16:creationId xmlns:a16="http://schemas.microsoft.com/office/drawing/2014/main" id="{2005B340-3203-2941-BD5F-C992AF405976}"/>
              </a:ext>
            </a:extLst>
          </p:cNvPr>
          <p:cNvGrpSpPr/>
          <p:nvPr/>
        </p:nvGrpSpPr>
        <p:grpSpPr>
          <a:xfrm>
            <a:off x="9989170" y="6187205"/>
            <a:ext cx="2202830" cy="670795"/>
            <a:chOff x="5575242" y="4472723"/>
            <a:chExt cx="2202830" cy="670795"/>
          </a:xfrm>
        </p:grpSpPr>
        <p:sp>
          <p:nvSpPr>
            <p:cNvPr id="8" name="Google Shape;91;p6">
              <a:extLst>
                <a:ext uri="{FF2B5EF4-FFF2-40B4-BE49-F238E27FC236}">
                  <a16:creationId xmlns:a16="http://schemas.microsoft.com/office/drawing/2014/main" id="{AB6506B7-1550-034A-8D1A-D13FE0127B4B}"/>
                </a:ext>
              </a:extLst>
            </p:cNvPr>
            <p:cNvSpPr/>
            <p:nvPr/>
          </p:nvSpPr>
          <p:spPr>
            <a:xfrm rot="10800000">
              <a:off x="5575242" y="4948334"/>
              <a:ext cx="394200" cy="131400"/>
            </a:xfrm>
            <a:prstGeom prst="triangle">
              <a:avLst>
                <a:gd name="adj" fmla="val 32425"/>
              </a:avLst>
            </a:prstGeom>
            <a:solidFill>
              <a:schemeClr val="accent1">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9" name="Google Shape;92;p6">
              <a:extLst>
                <a:ext uri="{FF2B5EF4-FFF2-40B4-BE49-F238E27FC236}">
                  <a16:creationId xmlns:a16="http://schemas.microsoft.com/office/drawing/2014/main" id="{289BD0B1-EF6F-014D-A90C-C9F9D16B95BC}"/>
                </a:ext>
              </a:extLst>
            </p:cNvPr>
            <p:cNvGrpSpPr/>
            <p:nvPr/>
          </p:nvGrpSpPr>
          <p:grpSpPr>
            <a:xfrm flipH="1">
              <a:off x="5734850" y="4472723"/>
              <a:ext cx="2040837" cy="670795"/>
              <a:chOff x="1297954" y="330075"/>
              <a:chExt cx="5169293" cy="1699506"/>
            </a:xfrm>
          </p:grpSpPr>
          <p:sp>
            <p:nvSpPr>
              <p:cNvPr id="13" name="Google Shape;93;p6">
                <a:extLst>
                  <a:ext uri="{FF2B5EF4-FFF2-40B4-BE49-F238E27FC236}">
                    <a16:creationId xmlns:a16="http://schemas.microsoft.com/office/drawing/2014/main" id="{CB81DB00-9795-4A49-A22C-1832FBB6FC7D}"/>
                  </a:ext>
                </a:extLst>
              </p:cNvPr>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94;p6">
                <a:extLst>
                  <a:ext uri="{FF2B5EF4-FFF2-40B4-BE49-F238E27FC236}">
                    <a16:creationId xmlns:a16="http://schemas.microsoft.com/office/drawing/2014/main" id="{EDD5D9FF-C988-C349-8CA0-431F279083C6}"/>
                  </a:ext>
                </a:extLst>
              </p:cNvPr>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10" name="Google Shape;95;p6">
              <a:extLst>
                <a:ext uri="{FF2B5EF4-FFF2-40B4-BE49-F238E27FC236}">
                  <a16:creationId xmlns:a16="http://schemas.microsoft.com/office/drawing/2014/main" id="{451F8FCE-4043-D743-BF90-BC10CCB846CB}"/>
                </a:ext>
              </a:extLst>
            </p:cNvPr>
            <p:cNvGrpSpPr/>
            <p:nvPr/>
          </p:nvGrpSpPr>
          <p:grpSpPr>
            <a:xfrm flipH="1">
              <a:off x="5578209" y="4646738"/>
              <a:ext cx="2199863" cy="304563"/>
              <a:chOff x="-5827153" y="330075"/>
              <a:chExt cx="12276019" cy="1699569"/>
            </a:xfrm>
          </p:grpSpPr>
          <p:sp>
            <p:nvSpPr>
              <p:cNvPr id="11" name="Google Shape;96;p6">
                <a:extLst>
                  <a:ext uri="{FF2B5EF4-FFF2-40B4-BE49-F238E27FC236}">
                    <a16:creationId xmlns:a16="http://schemas.microsoft.com/office/drawing/2014/main" id="{157CC565-5F4C-7D40-B852-5B1D4DBB6E69}"/>
                  </a:ext>
                </a:extLst>
              </p:cNvPr>
              <p:cNvSpPr/>
              <p:nvPr/>
            </p:nvSpPr>
            <p:spPr>
              <a:xfrm>
                <a:off x="-5827153" y="330144"/>
                <a:ext cx="10612200" cy="1699500"/>
              </a:xfrm>
              <a:prstGeom prst="rect">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2" name="Google Shape;97;p6">
                <a:extLst>
                  <a:ext uri="{FF2B5EF4-FFF2-40B4-BE49-F238E27FC236}">
                    <a16:creationId xmlns:a16="http://schemas.microsoft.com/office/drawing/2014/main" id="{F51CDA4B-A04A-EB4C-BEBD-C872E8148520}"/>
                  </a:ext>
                </a:extLst>
              </p:cNvPr>
              <p:cNvSpPr/>
              <p:nvPr/>
            </p:nvSpPr>
            <p:spPr>
              <a:xfrm>
                <a:off x="4749366" y="330075"/>
                <a:ext cx="1699500" cy="1699500"/>
              </a:xfrm>
              <a:prstGeom prst="rtTriangle">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grpSp>
        <p:nvGrpSpPr>
          <p:cNvPr id="15" name="Google Shape;82;p6">
            <a:extLst>
              <a:ext uri="{FF2B5EF4-FFF2-40B4-BE49-F238E27FC236}">
                <a16:creationId xmlns:a16="http://schemas.microsoft.com/office/drawing/2014/main" id="{9424F8DC-B62F-554E-8CFE-B45751605355}"/>
              </a:ext>
            </a:extLst>
          </p:cNvPr>
          <p:cNvGrpSpPr/>
          <p:nvPr/>
        </p:nvGrpSpPr>
        <p:grpSpPr>
          <a:xfrm>
            <a:off x="13656" y="-152400"/>
            <a:ext cx="8269108" cy="1327315"/>
            <a:chOff x="-4" y="40"/>
            <a:chExt cx="7072430" cy="1327315"/>
          </a:xfrm>
        </p:grpSpPr>
        <p:sp>
          <p:nvSpPr>
            <p:cNvPr id="16" name="Google Shape;83;p6">
              <a:extLst>
                <a:ext uri="{FF2B5EF4-FFF2-40B4-BE49-F238E27FC236}">
                  <a16:creationId xmlns:a16="http://schemas.microsoft.com/office/drawing/2014/main" id="{5E82B8E6-D204-F84A-B4E1-AC0FEDBBC3FC}"/>
                </a:ext>
              </a:extLst>
            </p:cNvPr>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7" name="Google Shape;84;p6">
              <a:extLst>
                <a:ext uri="{FF2B5EF4-FFF2-40B4-BE49-F238E27FC236}">
                  <a16:creationId xmlns:a16="http://schemas.microsoft.com/office/drawing/2014/main" id="{02F6224E-9E93-4A43-882A-9D0A8D18DD37}"/>
                </a:ext>
              </a:extLst>
            </p:cNvPr>
            <p:cNvGrpSpPr/>
            <p:nvPr/>
          </p:nvGrpSpPr>
          <p:grpSpPr>
            <a:xfrm rot="10800000" flipH="1">
              <a:off x="3" y="40"/>
              <a:ext cx="6756168" cy="1327315"/>
              <a:chOff x="-2168138" y="330075"/>
              <a:chExt cx="8650663" cy="1699506"/>
            </a:xfrm>
          </p:grpSpPr>
          <p:sp>
            <p:nvSpPr>
              <p:cNvPr id="21" name="Google Shape;85;p6">
                <a:extLst>
                  <a:ext uri="{FF2B5EF4-FFF2-40B4-BE49-F238E27FC236}">
                    <a16:creationId xmlns:a16="http://schemas.microsoft.com/office/drawing/2014/main" id="{9A7DCB35-5C86-7E4C-925F-A27BADF0D240}"/>
                  </a:ext>
                </a:extLst>
              </p:cNvPr>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2" name="Google Shape;86;p6">
                <a:extLst>
                  <a:ext uri="{FF2B5EF4-FFF2-40B4-BE49-F238E27FC236}">
                    <a16:creationId xmlns:a16="http://schemas.microsoft.com/office/drawing/2014/main" id="{F335C652-0841-B644-9F67-5F32A01EDEF7}"/>
                  </a:ext>
                </a:extLst>
              </p:cNvPr>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8" name="Google Shape;87;p6">
              <a:extLst>
                <a:ext uri="{FF2B5EF4-FFF2-40B4-BE49-F238E27FC236}">
                  <a16:creationId xmlns:a16="http://schemas.microsoft.com/office/drawing/2014/main" id="{EC42B698-9237-B942-8FA7-B1A43067EDD6}"/>
                </a:ext>
              </a:extLst>
            </p:cNvPr>
            <p:cNvGrpSpPr/>
            <p:nvPr/>
          </p:nvGrpSpPr>
          <p:grpSpPr>
            <a:xfrm rot="10800000" flipH="1">
              <a:off x="-4" y="381007"/>
              <a:ext cx="7072430" cy="771744"/>
              <a:chOff x="-9092084" y="330075"/>
              <a:chExt cx="15574609" cy="1699501"/>
            </a:xfrm>
          </p:grpSpPr>
          <p:sp>
            <p:nvSpPr>
              <p:cNvPr id="19" name="Google Shape;88;p6">
                <a:extLst>
                  <a:ext uri="{FF2B5EF4-FFF2-40B4-BE49-F238E27FC236}">
                    <a16:creationId xmlns:a16="http://schemas.microsoft.com/office/drawing/2014/main" id="{F11BDAD6-F5BF-854B-BAE1-6B591CA726D7}"/>
                  </a:ext>
                </a:extLst>
              </p:cNvPr>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0" name="Google Shape;89;p6">
                <a:extLst>
                  <a:ext uri="{FF2B5EF4-FFF2-40B4-BE49-F238E27FC236}">
                    <a16:creationId xmlns:a16="http://schemas.microsoft.com/office/drawing/2014/main" id="{39E1C9EF-7C2E-B64D-9EEB-0DCC0B22AADF}"/>
                  </a:ext>
                </a:extLst>
              </p:cNvPr>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sp>
        <p:nvSpPr>
          <p:cNvPr id="6" name="Slide Number Placeholder 5">
            <a:extLst>
              <a:ext uri="{FF2B5EF4-FFF2-40B4-BE49-F238E27FC236}">
                <a16:creationId xmlns:a16="http://schemas.microsoft.com/office/drawing/2014/main" id="{B8C22791-CAED-A444-833B-2A14318438E9}"/>
              </a:ext>
            </a:extLst>
          </p:cNvPr>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047888C8-C036-413E-A3F3-0735EDD9D6A6}" type="slidenum">
              <a:rPr lang="en-AU" smtClean="0"/>
              <a:pPr/>
              <a:t>‹#›</a:t>
            </a:fld>
            <a:endParaRPr lang="en-AU"/>
          </a:p>
        </p:txBody>
      </p:sp>
    </p:spTree>
    <p:extLst>
      <p:ext uri="{BB962C8B-B14F-4D97-AF65-F5344CB8AC3E}">
        <p14:creationId xmlns:p14="http://schemas.microsoft.com/office/powerpoint/2010/main" val="341557871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86F677-62AB-3F47-B6F8-87517398B49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7C4B60C-BD4A-7448-BE9D-877810213A8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EED0ED-4CED-1D44-AADE-A1C97C67FC9B}"/>
              </a:ext>
            </a:extLst>
          </p:cNvPr>
          <p:cNvSpPr>
            <a:spLocks noGrp="1"/>
          </p:cNvSpPr>
          <p:nvPr>
            <p:ph type="dt" sz="half" idx="10"/>
          </p:nvPr>
        </p:nvSpPr>
        <p:spPr/>
        <p:txBody>
          <a:bodyPr/>
          <a:lstStyle/>
          <a:p>
            <a:fld id="{9DFDFE23-1940-4FEB-AC59-162A94EA1633}" type="datetime1">
              <a:rPr lang="en-AU" smtClean="0"/>
              <a:t>29/07/2021</a:t>
            </a:fld>
            <a:endParaRPr lang="en-AU"/>
          </a:p>
        </p:txBody>
      </p:sp>
      <p:sp>
        <p:nvSpPr>
          <p:cNvPr id="5" name="Footer Placeholder 4">
            <a:extLst>
              <a:ext uri="{FF2B5EF4-FFF2-40B4-BE49-F238E27FC236}">
                <a16:creationId xmlns:a16="http://schemas.microsoft.com/office/drawing/2014/main" id="{E991AABD-D65F-A946-8A3B-FB5FC4CD2326}"/>
              </a:ext>
            </a:extLst>
          </p:cNvPr>
          <p:cNvSpPr>
            <a:spLocks noGrp="1"/>
          </p:cNvSpPr>
          <p:nvPr>
            <p:ph type="ftr" sz="quarter" idx="11"/>
          </p:nvPr>
        </p:nvSpPr>
        <p:spPr/>
        <p:txBody>
          <a:bodyPr/>
          <a:lstStyle/>
          <a:p>
            <a:endParaRPr lang="en-AU"/>
          </a:p>
        </p:txBody>
      </p:sp>
      <p:grpSp>
        <p:nvGrpSpPr>
          <p:cNvPr id="7" name="Google Shape;90;p6">
            <a:extLst>
              <a:ext uri="{FF2B5EF4-FFF2-40B4-BE49-F238E27FC236}">
                <a16:creationId xmlns:a16="http://schemas.microsoft.com/office/drawing/2014/main" id="{25F64482-7CED-3E44-8418-14707E8865FD}"/>
              </a:ext>
            </a:extLst>
          </p:cNvPr>
          <p:cNvGrpSpPr/>
          <p:nvPr/>
        </p:nvGrpSpPr>
        <p:grpSpPr>
          <a:xfrm>
            <a:off x="9989170" y="6187205"/>
            <a:ext cx="2202830" cy="670795"/>
            <a:chOff x="5575242" y="4472723"/>
            <a:chExt cx="2202830" cy="670795"/>
          </a:xfrm>
        </p:grpSpPr>
        <p:sp>
          <p:nvSpPr>
            <p:cNvPr id="8" name="Google Shape;91;p6">
              <a:extLst>
                <a:ext uri="{FF2B5EF4-FFF2-40B4-BE49-F238E27FC236}">
                  <a16:creationId xmlns:a16="http://schemas.microsoft.com/office/drawing/2014/main" id="{541DF654-2713-8849-B77C-D5B3580ADAA6}"/>
                </a:ext>
              </a:extLst>
            </p:cNvPr>
            <p:cNvSpPr/>
            <p:nvPr/>
          </p:nvSpPr>
          <p:spPr>
            <a:xfrm rot="10800000">
              <a:off x="5575242" y="4948334"/>
              <a:ext cx="394200" cy="131400"/>
            </a:xfrm>
            <a:prstGeom prst="triangle">
              <a:avLst>
                <a:gd name="adj" fmla="val 32425"/>
              </a:avLst>
            </a:prstGeom>
            <a:solidFill>
              <a:schemeClr val="accent1">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9" name="Google Shape;92;p6">
              <a:extLst>
                <a:ext uri="{FF2B5EF4-FFF2-40B4-BE49-F238E27FC236}">
                  <a16:creationId xmlns:a16="http://schemas.microsoft.com/office/drawing/2014/main" id="{D1FD7FD4-7EBB-5042-A215-063A1BEF14C0}"/>
                </a:ext>
              </a:extLst>
            </p:cNvPr>
            <p:cNvGrpSpPr/>
            <p:nvPr/>
          </p:nvGrpSpPr>
          <p:grpSpPr>
            <a:xfrm flipH="1">
              <a:off x="5734850" y="4472723"/>
              <a:ext cx="2040837" cy="670795"/>
              <a:chOff x="1297954" y="330075"/>
              <a:chExt cx="5169293" cy="1699506"/>
            </a:xfrm>
          </p:grpSpPr>
          <p:sp>
            <p:nvSpPr>
              <p:cNvPr id="13" name="Google Shape;93;p6">
                <a:extLst>
                  <a:ext uri="{FF2B5EF4-FFF2-40B4-BE49-F238E27FC236}">
                    <a16:creationId xmlns:a16="http://schemas.microsoft.com/office/drawing/2014/main" id="{F2A18E88-C498-F144-A4C5-953654796D6C}"/>
                  </a:ext>
                </a:extLst>
              </p:cNvPr>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94;p6">
                <a:extLst>
                  <a:ext uri="{FF2B5EF4-FFF2-40B4-BE49-F238E27FC236}">
                    <a16:creationId xmlns:a16="http://schemas.microsoft.com/office/drawing/2014/main" id="{0F6839F7-444E-2544-8D70-C6CB39279AF7}"/>
                  </a:ext>
                </a:extLst>
              </p:cNvPr>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10" name="Google Shape;95;p6">
              <a:extLst>
                <a:ext uri="{FF2B5EF4-FFF2-40B4-BE49-F238E27FC236}">
                  <a16:creationId xmlns:a16="http://schemas.microsoft.com/office/drawing/2014/main" id="{C3248FBA-C51D-3C47-B720-0C71EE97C975}"/>
                </a:ext>
              </a:extLst>
            </p:cNvPr>
            <p:cNvGrpSpPr/>
            <p:nvPr/>
          </p:nvGrpSpPr>
          <p:grpSpPr>
            <a:xfrm flipH="1">
              <a:off x="5578209" y="4646738"/>
              <a:ext cx="2199863" cy="304563"/>
              <a:chOff x="-5827153" y="330075"/>
              <a:chExt cx="12276019" cy="1699569"/>
            </a:xfrm>
          </p:grpSpPr>
          <p:sp>
            <p:nvSpPr>
              <p:cNvPr id="11" name="Google Shape;96;p6">
                <a:extLst>
                  <a:ext uri="{FF2B5EF4-FFF2-40B4-BE49-F238E27FC236}">
                    <a16:creationId xmlns:a16="http://schemas.microsoft.com/office/drawing/2014/main" id="{A40B0EFD-97C9-7844-8832-F4636A93B749}"/>
                  </a:ext>
                </a:extLst>
              </p:cNvPr>
              <p:cNvSpPr/>
              <p:nvPr/>
            </p:nvSpPr>
            <p:spPr>
              <a:xfrm>
                <a:off x="-5827153" y="330144"/>
                <a:ext cx="10612200" cy="1699500"/>
              </a:xfrm>
              <a:prstGeom prst="rect">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2" name="Google Shape;97;p6">
                <a:extLst>
                  <a:ext uri="{FF2B5EF4-FFF2-40B4-BE49-F238E27FC236}">
                    <a16:creationId xmlns:a16="http://schemas.microsoft.com/office/drawing/2014/main" id="{DDD97FD5-D201-2240-9843-558FFD096E65}"/>
                  </a:ext>
                </a:extLst>
              </p:cNvPr>
              <p:cNvSpPr/>
              <p:nvPr/>
            </p:nvSpPr>
            <p:spPr>
              <a:xfrm>
                <a:off x="4749366" y="330075"/>
                <a:ext cx="1699500" cy="1699500"/>
              </a:xfrm>
              <a:prstGeom prst="rtTriangle">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grpSp>
        <p:nvGrpSpPr>
          <p:cNvPr id="15" name="Google Shape;82;p6">
            <a:extLst>
              <a:ext uri="{FF2B5EF4-FFF2-40B4-BE49-F238E27FC236}">
                <a16:creationId xmlns:a16="http://schemas.microsoft.com/office/drawing/2014/main" id="{6A24A614-B6A6-6349-A155-3DBB06AD4FB3}"/>
              </a:ext>
            </a:extLst>
          </p:cNvPr>
          <p:cNvGrpSpPr/>
          <p:nvPr/>
        </p:nvGrpSpPr>
        <p:grpSpPr>
          <a:xfrm>
            <a:off x="13655" y="-152400"/>
            <a:ext cx="8258475" cy="1327315"/>
            <a:chOff x="-4" y="40"/>
            <a:chExt cx="7072430" cy="1327315"/>
          </a:xfrm>
        </p:grpSpPr>
        <p:sp>
          <p:nvSpPr>
            <p:cNvPr id="16" name="Google Shape;83;p6">
              <a:extLst>
                <a:ext uri="{FF2B5EF4-FFF2-40B4-BE49-F238E27FC236}">
                  <a16:creationId xmlns:a16="http://schemas.microsoft.com/office/drawing/2014/main" id="{64EF2000-E8B4-3A45-A191-374C75E142D7}"/>
                </a:ext>
              </a:extLst>
            </p:cNvPr>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7" name="Google Shape;84;p6">
              <a:extLst>
                <a:ext uri="{FF2B5EF4-FFF2-40B4-BE49-F238E27FC236}">
                  <a16:creationId xmlns:a16="http://schemas.microsoft.com/office/drawing/2014/main" id="{74878668-FB2E-8D47-A0B2-31D42A7872E0}"/>
                </a:ext>
              </a:extLst>
            </p:cNvPr>
            <p:cNvGrpSpPr/>
            <p:nvPr/>
          </p:nvGrpSpPr>
          <p:grpSpPr>
            <a:xfrm rot="10800000" flipH="1">
              <a:off x="3" y="40"/>
              <a:ext cx="6756168" cy="1327315"/>
              <a:chOff x="-2168138" y="330075"/>
              <a:chExt cx="8650663" cy="1699506"/>
            </a:xfrm>
          </p:grpSpPr>
          <p:sp>
            <p:nvSpPr>
              <p:cNvPr id="21" name="Google Shape;85;p6">
                <a:extLst>
                  <a:ext uri="{FF2B5EF4-FFF2-40B4-BE49-F238E27FC236}">
                    <a16:creationId xmlns:a16="http://schemas.microsoft.com/office/drawing/2014/main" id="{A37660FC-599B-5944-94D0-C1A7778ADDBE}"/>
                  </a:ext>
                </a:extLst>
              </p:cNvPr>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2" name="Google Shape;86;p6">
                <a:extLst>
                  <a:ext uri="{FF2B5EF4-FFF2-40B4-BE49-F238E27FC236}">
                    <a16:creationId xmlns:a16="http://schemas.microsoft.com/office/drawing/2014/main" id="{33A218DC-E02B-6A46-84A6-4475273D6E13}"/>
                  </a:ext>
                </a:extLst>
              </p:cNvPr>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8" name="Google Shape;87;p6">
              <a:extLst>
                <a:ext uri="{FF2B5EF4-FFF2-40B4-BE49-F238E27FC236}">
                  <a16:creationId xmlns:a16="http://schemas.microsoft.com/office/drawing/2014/main" id="{0A5AB3BD-D99C-9A48-9EC9-016F7D8382D7}"/>
                </a:ext>
              </a:extLst>
            </p:cNvPr>
            <p:cNvGrpSpPr/>
            <p:nvPr/>
          </p:nvGrpSpPr>
          <p:grpSpPr>
            <a:xfrm rot="10800000" flipH="1">
              <a:off x="-4" y="381007"/>
              <a:ext cx="7072430" cy="771744"/>
              <a:chOff x="-9092084" y="330075"/>
              <a:chExt cx="15574609" cy="1699501"/>
            </a:xfrm>
          </p:grpSpPr>
          <p:sp>
            <p:nvSpPr>
              <p:cNvPr id="19" name="Google Shape;88;p6">
                <a:extLst>
                  <a:ext uri="{FF2B5EF4-FFF2-40B4-BE49-F238E27FC236}">
                    <a16:creationId xmlns:a16="http://schemas.microsoft.com/office/drawing/2014/main" id="{3CAB11B7-94D0-184F-A1EE-A1B8E3CD87A5}"/>
                  </a:ext>
                </a:extLst>
              </p:cNvPr>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0" name="Google Shape;89;p6">
                <a:extLst>
                  <a:ext uri="{FF2B5EF4-FFF2-40B4-BE49-F238E27FC236}">
                    <a16:creationId xmlns:a16="http://schemas.microsoft.com/office/drawing/2014/main" id="{576E7DF2-D523-1147-A573-2A4BEB1BA102}"/>
                  </a:ext>
                </a:extLst>
              </p:cNvPr>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sp>
        <p:nvSpPr>
          <p:cNvPr id="6" name="Slide Number Placeholder 5">
            <a:extLst>
              <a:ext uri="{FF2B5EF4-FFF2-40B4-BE49-F238E27FC236}">
                <a16:creationId xmlns:a16="http://schemas.microsoft.com/office/drawing/2014/main" id="{08281709-9748-C242-B90D-48456FC77A88}"/>
              </a:ext>
            </a:extLst>
          </p:cNvPr>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047888C8-C036-413E-A3F3-0735EDD9D6A6}" type="slidenum">
              <a:rPr lang="en-AU" smtClean="0"/>
              <a:pPr/>
              <a:t>‹#›</a:t>
            </a:fld>
            <a:endParaRPr lang="en-AU"/>
          </a:p>
        </p:txBody>
      </p:sp>
    </p:spTree>
    <p:extLst>
      <p:ext uri="{BB962C8B-B14F-4D97-AF65-F5344CB8AC3E}">
        <p14:creationId xmlns:p14="http://schemas.microsoft.com/office/powerpoint/2010/main" val="39649239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A21CF0-5EE2-E94F-9126-C6A32F80F3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01B8A67-EC13-A440-8554-F0AFFF125956}"/>
              </a:ext>
            </a:extLst>
          </p:cNvPr>
          <p:cNvSpPr>
            <a:spLocks noGrp="1"/>
          </p:cNvSpPr>
          <p:nvPr>
            <p:ph type="dt" sz="half" idx="10"/>
          </p:nvPr>
        </p:nvSpPr>
        <p:spPr/>
        <p:txBody>
          <a:bodyPr/>
          <a:lstStyle/>
          <a:p>
            <a:fld id="{19DD8FCC-E7EE-4BD8-8CBE-E38CB983459F}" type="datetime1">
              <a:rPr lang="en-AU" smtClean="0"/>
              <a:t>29/07/2021</a:t>
            </a:fld>
            <a:endParaRPr lang="en-AU"/>
          </a:p>
        </p:txBody>
      </p:sp>
      <p:sp>
        <p:nvSpPr>
          <p:cNvPr id="5" name="Footer Placeholder 4">
            <a:extLst>
              <a:ext uri="{FF2B5EF4-FFF2-40B4-BE49-F238E27FC236}">
                <a16:creationId xmlns:a16="http://schemas.microsoft.com/office/drawing/2014/main" id="{BE691D81-142E-6149-8732-0B0C30CE48A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13DF50F-DB04-6940-95C1-97734AD40FAA}"/>
              </a:ext>
            </a:extLst>
          </p:cNvPr>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047888C8-C036-413E-A3F3-0735EDD9D6A6}" type="slidenum">
              <a:rPr lang="en-AU" smtClean="0"/>
              <a:pPr/>
              <a:t>‹#›</a:t>
            </a:fld>
            <a:endParaRPr lang="en-AU" dirty="0"/>
          </a:p>
        </p:txBody>
      </p:sp>
    </p:spTree>
    <p:extLst>
      <p:ext uri="{BB962C8B-B14F-4D97-AF65-F5344CB8AC3E}">
        <p14:creationId xmlns:p14="http://schemas.microsoft.com/office/powerpoint/2010/main" val="181543971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213B4-100D-324B-AB48-27626B18094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76E208D-8690-994A-9312-ED606969A071}"/>
              </a:ext>
            </a:extLst>
          </p:cNvPr>
          <p:cNvSpPr>
            <a:spLocks noGrp="1"/>
          </p:cNvSpPr>
          <p:nvPr>
            <p:ph type="dt" sz="half" idx="10"/>
          </p:nvPr>
        </p:nvSpPr>
        <p:spPr/>
        <p:txBody>
          <a:bodyPr/>
          <a:lstStyle/>
          <a:p>
            <a:fld id="{46881324-954D-4CE2-A6B7-C44AA8238083}" type="datetime1">
              <a:rPr lang="en-AU" smtClean="0"/>
              <a:t>29/07/2021</a:t>
            </a:fld>
            <a:endParaRPr lang="en-AU"/>
          </a:p>
        </p:txBody>
      </p:sp>
      <p:sp>
        <p:nvSpPr>
          <p:cNvPr id="4" name="Footer Placeholder 3">
            <a:extLst>
              <a:ext uri="{FF2B5EF4-FFF2-40B4-BE49-F238E27FC236}">
                <a16:creationId xmlns:a16="http://schemas.microsoft.com/office/drawing/2014/main" id="{9851BCC6-30B8-524B-B902-10D42378DB6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F6892B3-663B-9E4F-BFA5-F800ACCBC28F}"/>
              </a:ext>
            </a:extLst>
          </p:cNvPr>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047888C8-C036-413E-A3F3-0735EDD9D6A6}" type="slidenum">
              <a:rPr lang="en-AU" smtClean="0"/>
              <a:pPr/>
              <a:t>‹#›</a:t>
            </a:fld>
            <a:endParaRPr lang="en-AU"/>
          </a:p>
        </p:txBody>
      </p:sp>
      <p:pic>
        <p:nvPicPr>
          <p:cNvPr id="6" name="Content Placeholder 8"/>
          <p:cNvPicPr>
            <a:picLocks noChangeAspect="1"/>
          </p:cNvPicPr>
          <p:nvPr userDrawn="1"/>
        </p:nvPicPr>
        <p:blipFill rotWithShape="1">
          <a:blip r:embed="rId2" cstate="print">
            <a:extLst>
              <a:ext uri="{28A0092B-C50C-407E-A947-70E740481C1C}">
                <a14:useLocalDpi xmlns:a14="http://schemas.microsoft.com/office/drawing/2010/main" val="0"/>
              </a:ext>
            </a:extLst>
          </a:blip>
          <a:srcRect t="8012" b="8012"/>
          <a:stretch/>
        </p:blipFill>
        <p:spPr>
          <a:xfrm>
            <a:off x="11023600" y="0"/>
            <a:ext cx="1168400" cy="980921"/>
          </a:xfrm>
          <a:prstGeom prst="rect">
            <a:avLst/>
          </a:prstGeom>
          <a:noFill/>
          <a:ln w="12700">
            <a:solidFill>
              <a:schemeClr val="tx1"/>
            </a:solidFill>
          </a:ln>
        </p:spPr>
      </p:pic>
    </p:spTree>
    <p:extLst>
      <p:ext uri="{BB962C8B-B14F-4D97-AF65-F5344CB8AC3E}">
        <p14:creationId xmlns:p14="http://schemas.microsoft.com/office/powerpoint/2010/main" val="50899757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9D251-6F76-4D41-9210-348FC733D70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E32CB15-8D30-AB49-A5AE-685971BBD8D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C5F234-2321-FF4D-97B0-BAA3D713B116}"/>
              </a:ext>
            </a:extLst>
          </p:cNvPr>
          <p:cNvSpPr>
            <a:spLocks noGrp="1"/>
          </p:cNvSpPr>
          <p:nvPr>
            <p:ph type="dt" sz="half" idx="10"/>
          </p:nvPr>
        </p:nvSpPr>
        <p:spPr/>
        <p:txBody>
          <a:bodyPr/>
          <a:lstStyle/>
          <a:p>
            <a:fld id="{4FEC310B-FD27-45EE-8E39-2C1673626B9D}" type="datetime1">
              <a:rPr lang="en-AU" smtClean="0"/>
              <a:t>29/07/2021</a:t>
            </a:fld>
            <a:endParaRPr lang="en-AU"/>
          </a:p>
        </p:txBody>
      </p:sp>
      <p:sp>
        <p:nvSpPr>
          <p:cNvPr id="5" name="Footer Placeholder 4">
            <a:extLst>
              <a:ext uri="{FF2B5EF4-FFF2-40B4-BE49-F238E27FC236}">
                <a16:creationId xmlns:a16="http://schemas.microsoft.com/office/drawing/2014/main" id="{7404AAC2-FB18-0242-83E8-B0FCB9F9646C}"/>
              </a:ext>
            </a:extLst>
          </p:cNvPr>
          <p:cNvSpPr>
            <a:spLocks noGrp="1"/>
          </p:cNvSpPr>
          <p:nvPr>
            <p:ph type="ftr" sz="quarter" idx="11"/>
          </p:nvPr>
        </p:nvSpPr>
        <p:spPr/>
        <p:txBody>
          <a:bodyPr/>
          <a:lstStyle/>
          <a:p>
            <a:endParaRPr lang="en-AU"/>
          </a:p>
        </p:txBody>
      </p:sp>
      <p:grpSp>
        <p:nvGrpSpPr>
          <p:cNvPr id="7" name="Google Shape;90;p6">
            <a:extLst>
              <a:ext uri="{FF2B5EF4-FFF2-40B4-BE49-F238E27FC236}">
                <a16:creationId xmlns:a16="http://schemas.microsoft.com/office/drawing/2014/main" id="{E9DB3AE2-7DCF-D54D-B8D8-809CAB9EEC51}"/>
              </a:ext>
            </a:extLst>
          </p:cNvPr>
          <p:cNvGrpSpPr/>
          <p:nvPr/>
        </p:nvGrpSpPr>
        <p:grpSpPr>
          <a:xfrm>
            <a:off x="9989170" y="6187205"/>
            <a:ext cx="2202830" cy="670795"/>
            <a:chOff x="5575242" y="4472723"/>
            <a:chExt cx="2202830" cy="670795"/>
          </a:xfrm>
        </p:grpSpPr>
        <p:sp>
          <p:nvSpPr>
            <p:cNvPr id="8" name="Google Shape;91;p6">
              <a:extLst>
                <a:ext uri="{FF2B5EF4-FFF2-40B4-BE49-F238E27FC236}">
                  <a16:creationId xmlns:a16="http://schemas.microsoft.com/office/drawing/2014/main" id="{D8216863-2AB5-364E-8374-912D35B88523}"/>
                </a:ext>
              </a:extLst>
            </p:cNvPr>
            <p:cNvSpPr/>
            <p:nvPr/>
          </p:nvSpPr>
          <p:spPr>
            <a:xfrm rot="10800000">
              <a:off x="5575242" y="4948334"/>
              <a:ext cx="394200" cy="131400"/>
            </a:xfrm>
            <a:prstGeom prst="triangle">
              <a:avLst>
                <a:gd name="adj" fmla="val 32425"/>
              </a:avLst>
            </a:prstGeom>
            <a:solidFill>
              <a:schemeClr val="accent1">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9" name="Google Shape;92;p6">
              <a:extLst>
                <a:ext uri="{FF2B5EF4-FFF2-40B4-BE49-F238E27FC236}">
                  <a16:creationId xmlns:a16="http://schemas.microsoft.com/office/drawing/2014/main" id="{886B3BE9-39D1-9842-A37D-057E0B6ADD8A}"/>
                </a:ext>
              </a:extLst>
            </p:cNvPr>
            <p:cNvGrpSpPr/>
            <p:nvPr/>
          </p:nvGrpSpPr>
          <p:grpSpPr>
            <a:xfrm flipH="1">
              <a:off x="5734850" y="4472723"/>
              <a:ext cx="2040837" cy="670795"/>
              <a:chOff x="1297954" y="330075"/>
              <a:chExt cx="5169293" cy="1699506"/>
            </a:xfrm>
          </p:grpSpPr>
          <p:sp>
            <p:nvSpPr>
              <p:cNvPr id="13" name="Google Shape;93;p6">
                <a:extLst>
                  <a:ext uri="{FF2B5EF4-FFF2-40B4-BE49-F238E27FC236}">
                    <a16:creationId xmlns:a16="http://schemas.microsoft.com/office/drawing/2014/main" id="{1CD71A4F-C812-8E4A-88BE-DA8EE15EEF27}"/>
                  </a:ext>
                </a:extLst>
              </p:cNvPr>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94;p6">
                <a:extLst>
                  <a:ext uri="{FF2B5EF4-FFF2-40B4-BE49-F238E27FC236}">
                    <a16:creationId xmlns:a16="http://schemas.microsoft.com/office/drawing/2014/main" id="{B32B365E-D91E-ED41-B543-07C3CD63EBDD}"/>
                  </a:ext>
                </a:extLst>
              </p:cNvPr>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10" name="Google Shape;95;p6">
              <a:extLst>
                <a:ext uri="{FF2B5EF4-FFF2-40B4-BE49-F238E27FC236}">
                  <a16:creationId xmlns:a16="http://schemas.microsoft.com/office/drawing/2014/main" id="{5365A219-6E90-374D-B4C1-162CD08C3D3E}"/>
                </a:ext>
              </a:extLst>
            </p:cNvPr>
            <p:cNvGrpSpPr/>
            <p:nvPr/>
          </p:nvGrpSpPr>
          <p:grpSpPr>
            <a:xfrm flipH="1">
              <a:off x="5578209" y="4646738"/>
              <a:ext cx="2199863" cy="304563"/>
              <a:chOff x="-5827153" y="330075"/>
              <a:chExt cx="12276019" cy="1699569"/>
            </a:xfrm>
          </p:grpSpPr>
          <p:sp>
            <p:nvSpPr>
              <p:cNvPr id="11" name="Google Shape;96;p6">
                <a:extLst>
                  <a:ext uri="{FF2B5EF4-FFF2-40B4-BE49-F238E27FC236}">
                    <a16:creationId xmlns:a16="http://schemas.microsoft.com/office/drawing/2014/main" id="{FF18447B-F8F6-2945-B123-A943076FFF72}"/>
                  </a:ext>
                </a:extLst>
              </p:cNvPr>
              <p:cNvSpPr/>
              <p:nvPr/>
            </p:nvSpPr>
            <p:spPr>
              <a:xfrm>
                <a:off x="-5827153" y="330144"/>
                <a:ext cx="10612200" cy="1699500"/>
              </a:xfrm>
              <a:prstGeom prst="rect">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2" name="Google Shape;97;p6">
                <a:extLst>
                  <a:ext uri="{FF2B5EF4-FFF2-40B4-BE49-F238E27FC236}">
                    <a16:creationId xmlns:a16="http://schemas.microsoft.com/office/drawing/2014/main" id="{983EE075-7CA9-7F41-92E8-12E299D94B2B}"/>
                  </a:ext>
                </a:extLst>
              </p:cNvPr>
              <p:cNvSpPr/>
              <p:nvPr/>
            </p:nvSpPr>
            <p:spPr>
              <a:xfrm>
                <a:off x="4749366" y="330075"/>
                <a:ext cx="1699500" cy="1699500"/>
              </a:xfrm>
              <a:prstGeom prst="rtTriangle">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sp>
        <p:nvSpPr>
          <p:cNvPr id="6" name="Slide Number Placeholder 5">
            <a:extLst>
              <a:ext uri="{FF2B5EF4-FFF2-40B4-BE49-F238E27FC236}">
                <a16:creationId xmlns:a16="http://schemas.microsoft.com/office/drawing/2014/main" id="{22A2732B-6D86-3841-9AEF-DF3537F36C71}"/>
              </a:ext>
            </a:extLst>
          </p:cNvPr>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047888C8-C036-413E-A3F3-0735EDD9D6A6}" type="slidenum">
              <a:rPr lang="en-AU" smtClean="0"/>
              <a:pPr/>
              <a:t>‹#›</a:t>
            </a:fld>
            <a:endParaRPr lang="en-AU" dirty="0"/>
          </a:p>
        </p:txBody>
      </p:sp>
    </p:spTree>
    <p:extLst>
      <p:ext uri="{BB962C8B-B14F-4D97-AF65-F5344CB8AC3E}">
        <p14:creationId xmlns:p14="http://schemas.microsoft.com/office/powerpoint/2010/main" val="169177570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CC1D7-DBDE-0D4A-877B-33A7036784E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0C9AE49-1FC1-CD42-B8EC-3475F13D30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DFCC8D2-EEE5-8049-82C1-31A00982C063}"/>
              </a:ext>
            </a:extLst>
          </p:cNvPr>
          <p:cNvSpPr>
            <a:spLocks noGrp="1"/>
          </p:cNvSpPr>
          <p:nvPr>
            <p:ph type="dt" sz="half" idx="10"/>
          </p:nvPr>
        </p:nvSpPr>
        <p:spPr/>
        <p:txBody>
          <a:bodyPr/>
          <a:lstStyle/>
          <a:p>
            <a:fld id="{3E21EBBA-1927-4A8D-81E2-4DD754EFD596}" type="datetime1">
              <a:rPr lang="en-AU" smtClean="0"/>
              <a:t>29/07/2021</a:t>
            </a:fld>
            <a:endParaRPr lang="en-AU"/>
          </a:p>
        </p:txBody>
      </p:sp>
      <p:sp>
        <p:nvSpPr>
          <p:cNvPr id="5" name="Footer Placeholder 4">
            <a:extLst>
              <a:ext uri="{FF2B5EF4-FFF2-40B4-BE49-F238E27FC236}">
                <a16:creationId xmlns:a16="http://schemas.microsoft.com/office/drawing/2014/main" id="{4B2FEF10-D7EC-AF43-A68E-914C5DB1A5E2}"/>
              </a:ext>
            </a:extLst>
          </p:cNvPr>
          <p:cNvSpPr>
            <a:spLocks noGrp="1"/>
          </p:cNvSpPr>
          <p:nvPr>
            <p:ph type="ftr" sz="quarter" idx="11"/>
          </p:nvPr>
        </p:nvSpPr>
        <p:spPr/>
        <p:txBody>
          <a:bodyPr/>
          <a:lstStyle/>
          <a:p>
            <a:endParaRPr lang="en-AU"/>
          </a:p>
        </p:txBody>
      </p:sp>
      <p:grpSp>
        <p:nvGrpSpPr>
          <p:cNvPr id="7" name="Google Shape;90;p6">
            <a:extLst>
              <a:ext uri="{FF2B5EF4-FFF2-40B4-BE49-F238E27FC236}">
                <a16:creationId xmlns:a16="http://schemas.microsoft.com/office/drawing/2014/main" id="{41A9EE60-69F3-224E-A1A6-D4726B2F8E1D}"/>
              </a:ext>
            </a:extLst>
          </p:cNvPr>
          <p:cNvGrpSpPr/>
          <p:nvPr/>
        </p:nvGrpSpPr>
        <p:grpSpPr>
          <a:xfrm>
            <a:off x="9989170" y="6234830"/>
            <a:ext cx="2202830" cy="670795"/>
            <a:chOff x="5575242" y="4472723"/>
            <a:chExt cx="2202830" cy="670795"/>
          </a:xfrm>
        </p:grpSpPr>
        <p:sp>
          <p:nvSpPr>
            <p:cNvPr id="8" name="Google Shape;91;p6">
              <a:extLst>
                <a:ext uri="{FF2B5EF4-FFF2-40B4-BE49-F238E27FC236}">
                  <a16:creationId xmlns:a16="http://schemas.microsoft.com/office/drawing/2014/main" id="{736B0A67-847F-A443-A329-EF0612E11E0C}"/>
                </a:ext>
              </a:extLst>
            </p:cNvPr>
            <p:cNvSpPr/>
            <p:nvPr/>
          </p:nvSpPr>
          <p:spPr>
            <a:xfrm rot="10800000">
              <a:off x="5575242" y="4948334"/>
              <a:ext cx="394200" cy="131400"/>
            </a:xfrm>
            <a:prstGeom prst="triangle">
              <a:avLst>
                <a:gd name="adj" fmla="val 32425"/>
              </a:avLst>
            </a:prstGeom>
            <a:solidFill>
              <a:schemeClr val="accent1">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9" name="Google Shape;92;p6">
              <a:extLst>
                <a:ext uri="{FF2B5EF4-FFF2-40B4-BE49-F238E27FC236}">
                  <a16:creationId xmlns:a16="http://schemas.microsoft.com/office/drawing/2014/main" id="{AC6127AE-45BF-2C4D-9E78-2A60E467CD75}"/>
                </a:ext>
              </a:extLst>
            </p:cNvPr>
            <p:cNvGrpSpPr/>
            <p:nvPr/>
          </p:nvGrpSpPr>
          <p:grpSpPr>
            <a:xfrm flipH="1">
              <a:off x="5734850" y="4472723"/>
              <a:ext cx="2040837" cy="670795"/>
              <a:chOff x="1297954" y="330075"/>
              <a:chExt cx="5169293" cy="1699506"/>
            </a:xfrm>
          </p:grpSpPr>
          <p:sp>
            <p:nvSpPr>
              <p:cNvPr id="13" name="Google Shape;93;p6">
                <a:extLst>
                  <a:ext uri="{FF2B5EF4-FFF2-40B4-BE49-F238E27FC236}">
                    <a16:creationId xmlns:a16="http://schemas.microsoft.com/office/drawing/2014/main" id="{9DA6662E-1B0B-9B4D-85DF-B9B2CDD1B3F6}"/>
                  </a:ext>
                </a:extLst>
              </p:cNvPr>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94;p6">
                <a:extLst>
                  <a:ext uri="{FF2B5EF4-FFF2-40B4-BE49-F238E27FC236}">
                    <a16:creationId xmlns:a16="http://schemas.microsoft.com/office/drawing/2014/main" id="{3E505A57-1E03-D94D-B75F-F9B0D60F26C5}"/>
                  </a:ext>
                </a:extLst>
              </p:cNvPr>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10" name="Google Shape;95;p6">
              <a:extLst>
                <a:ext uri="{FF2B5EF4-FFF2-40B4-BE49-F238E27FC236}">
                  <a16:creationId xmlns:a16="http://schemas.microsoft.com/office/drawing/2014/main" id="{568DF621-9AAD-9E4B-B71F-62BFBB5BD585}"/>
                </a:ext>
              </a:extLst>
            </p:cNvPr>
            <p:cNvGrpSpPr/>
            <p:nvPr/>
          </p:nvGrpSpPr>
          <p:grpSpPr>
            <a:xfrm flipH="1">
              <a:off x="5578209" y="4646738"/>
              <a:ext cx="2199863" cy="304563"/>
              <a:chOff x="-5827153" y="330075"/>
              <a:chExt cx="12276019" cy="1699569"/>
            </a:xfrm>
          </p:grpSpPr>
          <p:sp>
            <p:nvSpPr>
              <p:cNvPr id="11" name="Google Shape;96;p6">
                <a:extLst>
                  <a:ext uri="{FF2B5EF4-FFF2-40B4-BE49-F238E27FC236}">
                    <a16:creationId xmlns:a16="http://schemas.microsoft.com/office/drawing/2014/main" id="{00DCC868-2EA7-A544-BE62-A1840BFDF266}"/>
                  </a:ext>
                </a:extLst>
              </p:cNvPr>
              <p:cNvSpPr/>
              <p:nvPr/>
            </p:nvSpPr>
            <p:spPr>
              <a:xfrm>
                <a:off x="-5827153" y="330144"/>
                <a:ext cx="10612200" cy="1699500"/>
              </a:xfrm>
              <a:prstGeom prst="rect">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2" name="Google Shape;97;p6">
                <a:extLst>
                  <a:ext uri="{FF2B5EF4-FFF2-40B4-BE49-F238E27FC236}">
                    <a16:creationId xmlns:a16="http://schemas.microsoft.com/office/drawing/2014/main" id="{EA5CB8FA-0760-014C-A776-8871AD94EDDF}"/>
                  </a:ext>
                </a:extLst>
              </p:cNvPr>
              <p:cNvSpPr/>
              <p:nvPr/>
            </p:nvSpPr>
            <p:spPr>
              <a:xfrm>
                <a:off x="4749366" y="330075"/>
                <a:ext cx="1699500" cy="1699500"/>
              </a:xfrm>
              <a:prstGeom prst="rtTriangle">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grpSp>
        <p:nvGrpSpPr>
          <p:cNvPr id="15" name="Google Shape;82;p6">
            <a:extLst>
              <a:ext uri="{FF2B5EF4-FFF2-40B4-BE49-F238E27FC236}">
                <a16:creationId xmlns:a16="http://schemas.microsoft.com/office/drawing/2014/main" id="{FB8C3878-413D-2845-9970-D4BD551388C2}"/>
              </a:ext>
            </a:extLst>
          </p:cNvPr>
          <p:cNvGrpSpPr/>
          <p:nvPr/>
        </p:nvGrpSpPr>
        <p:grpSpPr>
          <a:xfrm>
            <a:off x="1" y="-152400"/>
            <a:ext cx="8272130" cy="1327315"/>
            <a:chOff x="-4" y="40"/>
            <a:chExt cx="7072430" cy="1327315"/>
          </a:xfrm>
        </p:grpSpPr>
        <p:sp>
          <p:nvSpPr>
            <p:cNvPr id="16" name="Google Shape;83;p6">
              <a:extLst>
                <a:ext uri="{FF2B5EF4-FFF2-40B4-BE49-F238E27FC236}">
                  <a16:creationId xmlns:a16="http://schemas.microsoft.com/office/drawing/2014/main" id="{A811C762-F11B-6E4E-9856-4D123A1A2FB9}"/>
                </a:ext>
              </a:extLst>
            </p:cNvPr>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7" name="Google Shape;84;p6">
              <a:extLst>
                <a:ext uri="{FF2B5EF4-FFF2-40B4-BE49-F238E27FC236}">
                  <a16:creationId xmlns:a16="http://schemas.microsoft.com/office/drawing/2014/main" id="{D24622F5-173F-4D4E-9CFB-314469F5B027}"/>
                </a:ext>
              </a:extLst>
            </p:cNvPr>
            <p:cNvGrpSpPr/>
            <p:nvPr/>
          </p:nvGrpSpPr>
          <p:grpSpPr>
            <a:xfrm rot="10800000" flipH="1">
              <a:off x="3" y="40"/>
              <a:ext cx="6756168" cy="1327315"/>
              <a:chOff x="-2168138" y="330075"/>
              <a:chExt cx="8650663" cy="1699506"/>
            </a:xfrm>
          </p:grpSpPr>
          <p:sp>
            <p:nvSpPr>
              <p:cNvPr id="21" name="Google Shape;85;p6">
                <a:extLst>
                  <a:ext uri="{FF2B5EF4-FFF2-40B4-BE49-F238E27FC236}">
                    <a16:creationId xmlns:a16="http://schemas.microsoft.com/office/drawing/2014/main" id="{B5010D7E-ED68-3648-9FDC-D9632102EF6C}"/>
                  </a:ext>
                </a:extLst>
              </p:cNvPr>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2" name="Google Shape;86;p6">
                <a:extLst>
                  <a:ext uri="{FF2B5EF4-FFF2-40B4-BE49-F238E27FC236}">
                    <a16:creationId xmlns:a16="http://schemas.microsoft.com/office/drawing/2014/main" id="{D915D2D7-23CA-4145-9D28-0D9DE908822C}"/>
                  </a:ext>
                </a:extLst>
              </p:cNvPr>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8" name="Google Shape;87;p6">
              <a:extLst>
                <a:ext uri="{FF2B5EF4-FFF2-40B4-BE49-F238E27FC236}">
                  <a16:creationId xmlns:a16="http://schemas.microsoft.com/office/drawing/2014/main" id="{B76ACD92-13B6-8A47-84C7-5B9FE2BC9D85}"/>
                </a:ext>
              </a:extLst>
            </p:cNvPr>
            <p:cNvGrpSpPr/>
            <p:nvPr/>
          </p:nvGrpSpPr>
          <p:grpSpPr>
            <a:xfrm rot="10800000" flipH="1">
              <a:off x="-4" y="381007"/>
              <a:ext cx="7072430" cy="771744"/>
              <a:chOff x="-9092084" y="330075"/>
              <a:chExt cx="15574609" cy="1699501"/>
            </a:xfrm>
          </p:grpSpPr>
          <p:sp>
            <p:nvSpPr>
              <p:cNvPr id="19" name="Google Shape;88;p6">
                <a:extLst>
                  <a:ext uri="{FF2B5EF4-FFF2-40B4-BE49-F238E27FC236}">
                    <a16:creationId xmlns:a16="http://schemas.microsoft.com/office/drawing/2014/main" id="{9041D756-12A1-294F-AF18-FDC2543C86B7}"/>
                  </a:ext>
                </a:extLst>
              </p:cNvPr>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0" name="Google Shape;89;p6">
                <a:extLst>
                  <a:ext uri="{FF2B5EF4-FFF2-40B4-BE49-F238E27FC236}">
                    <a16:creationId xmlns:a16="http://schemas.microsoft.com/office/drawing/2014/main" id="{B27BD6A2-0C5F-0845-9C41-DA39A229EB7F}"/>
                  </a:ext>
                </a:extLst>
              </p:cNvPr>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sp>
        <p:nvSpPr>
          <p:cNvPr id="6" name="Slide Number Placeholder 5">
            <a:extLst>
              <a:ext uri="{FF2B5EF4-FFF2-40B4-BE49-F238E27FC236}">
                <a16:creationId xmlns:a16="http://schemas.microsoft.com/office/drawing/2014/main" id="{980ED576-4E09-7C4D-B8B4-9C5004B7169C}"/>
              </a:ext>
            </a:extLst>
          </p:cNvPr>
          <p:cNvSpPr>
            <a:spLocks noGrp="1"/>
          </p:cNvSpPr>
          <p:nvPr>
            <p:ph type="sldNum" sz="quarter" idx="12"/>
          </p:nvPr>
        </p:nvSpPr>
        <p:spPr/>
        <p:txBody>
          <a:bodyPr/>
          <a:lstStyle/>
          <a:p>
            <a:fld id="{047888C8-C036-413E-A3F3-0735EDD9D6A6}" type="slidenum">
              <a:rPr lang="en-AU" smtClean="0"/>
              <a:t>‹#›</a:t>
            </a:fld>
            <a:endParaRPr lang="en-AU"/>
          </a:p>
        </p:txBody>
      </p:sp>
    </p:spTree>
    <p:extLst>
      <p:ext uri="{BB962C8B-B14F-4D97-AF65-F5344CB8AC3E}">
        <p14:creationId xmlns:p14="http://schemas.microsoft.com/office/powerpoint/2010/main" val="3009815788"/>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EB51C-0FE4-8745-9131-DE44B7A5ACC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B1A3845-6FBA-1246-B992-175C6B35717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E5095FA-FE92-9248-86E0-F8BC4565005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3B72EC9-A7C6-AF4E-8E25-6330FF71B0AF}"/>
              </a:ext>
            </a:extLst>
          </p:cNvPr>
          <p:cNvSpPr>
            <a:spLocks noGrp="1"/>
          </p:cNvSpPr>
          <p:nvPr>
            <p:ph type="dt" sz="half" idx="10"/>
          </p:nvPr>
        </p:nvSpPr>
        <p:spPr/>
        <p:txBody>
          <a:bodyPr/>
          <a:lstStyle/>
          <a:p>
            <a:fld id="{43082CCA-E9DC-4A00-9120-171286D0673A}" type="datetime1">
              <a:rPr lang="en-AU" smtClean="0"/>
              <a:t>29/07/2021</a:t>
            </a:fld>
            <a:endParaRPr lang="en-AU"/>
          </a:p>
        </p:txBody>
      </p:sp>
      <p:sp>
        <p:nvSpPr>
          <p:cNvPr id="6" name="Footer Placeholder 5">
            <a:extLst>
              <a:ext uri="{FF2B5EF4-FFF2-40B4-BE49-F238E27FC236}">
                <a16:creationId xmlns:a16="http://schemas.microsoft.com/office/drawing/2014/main" id="{CCFC8B0C-C8A9-F847-AB9C-D3FCEB41E2B7}"/>
              </a:ext>
            </a:extLst>
          </p:cNvPr>
          <p:cNvSpPr>
            <a:spLocks noGrp="1"/>
          </p:cNvSpPr>
          <p:nvPr>
            <p:ph type="ftr" sz="quarter" idx="11"/>
          </p:nvPr>
        </p:nvSpPr>
        <p:spPr/>
        <p:txBody>
          <a:bodyPr/>
          <a:lstStyle/>
          <a:p>
            <a:endParaRPr lang="en-AU"/>
          </a:p>
        </p:txBody>
      </p:sp>
      <p:grpSp>
        <p:nvGrpSpPr>
          <p:cNvPr id="8" name="Google Shape;90;p6">
            <a:extLst>
              <a:ext uri="{FF2B5EF4-FFF2-40B4-BE49-F238E27FC236}">
                <a16:creationId xmlns:a16="http://schemas.microsoft.com/office/drawing/2014/main" id="{C05DCA00-3A26-0340-B09A-38F7A58C03B4}"/>
              </a:ext>
            </a:extLst>
          </p:cNvPr>
          <p:cNvGrpSpPr/>
          <p:nvPr/>
        </p:nvGrpSpPr>
        <p:grpSpPr>
          <a:xfrm>
            <a:off x="9989170" y="6187205"/>
            <a:ext cx="2202830" cy="670795"/>
            <a:chOff x="5575242" y="4472723"/>
            <a:chExt cx="2202830" cy="670795"/>
          </a:xfrm>
        </p:grpSpPr>
        <p:sp>
          <p:nvSpPr>
            <p:cNvPr id="9" name="Google Shape;91;p6">
              <a:extLst>
                <a:ext uri="{FF2B5EF4-FFF2-40B4-BE49-F238E27FC236}">
                  <a16:creationId xmlns:a16="http://schemas.microsoft.com/office/drawing/2014/main" id="{DBBAA164-7F39-044F-A5F7-B9D1A24F43E0}"/>
                </a:ext>
              </a:extLst>
            </p:cNvPr>
            <p:cNvSpPr/>
            <p:nvPr/>
          </p:nvSpPr>
          <p:spPr>
            <a:xfrm rot="10800000">
              <a:off x="5575242" y="4948334"/>
              <a:ext cx="394200" cy="131400"/>
            </a:xfrm>
            <a:prstGeom prst="triangle">
              <a:avLst>
                <a:gd name="adj" fmla="val 32425"/>
              </a:avLst>
            </a:prstGeom>
            <a:solidFill>
              <a:schemeClr val="accent1">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0" name="Google Shape;92;p6">
              <a:extLst>
                <a:ext uri="{FF2B5EF4-FFF2-40B4-BE49-F238E27FC236}">
                  <a16:creationId xmlns:a16="http://schemas.microsoft.com/office/drawing/2014/main" id="{7C780715-204C-D249-828A-FF13850BF464}"/>
                </a:ext>
              </a:extLst>
            </p:cNvPr>
            <p:cNvGrpSpPr/>
            <p:nvPr/>
          </p:nvGrpSpPr>
          <p:grpSpPr>
            <a:xfrm flipH="1">
              <a:off x="5734850" y="4472723"/>
              <a:ext cx="2040837" cy="670795"/>
              <a:chOff x="1297954" y="330075"/>
              <a:chExt cx="5169293" cy="1699506"/>
            </a:xfrm>
          </p:grpSpPr>
          <p:sp>
            <p:nvSpPr>
              <p:cNvPr id="14" name="Google Shape;93;p6">
                <a:extLst>
                  <a:ext uri="{FF2B5EF4-FFF2-40B4-BE49-F238E27FC236}">
                    <a16:creationId xmlns:a16="http://schemas.microsoft.com/office/drawing/2014/main" id="{B35BA14E-6C32-224C-8A2F-7AC4A374692E}"/>
                  </a:ext>
                </a:extLst>
              </p:cNvPr>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94;p6">
                <a:extLst>
                  <a:ext uri="{FF2B5EF4-FFF2-40B4-BE49-F238E27FC236}">
                    <a16:creationId xmlns:a16="http://schemas.microsoft.com/office/drawing/2014/main" id="{04B5ACBE-EF47-854F-8E75-8B10C7271F36}"/>
                  </a:ext>
                </a:extLst>
              </p:cNvPr>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11" name="Google Shape;95;p6">
              <a:extLst>
                <a:ext uri="{FF2B5EF4-FFF2-40B4-BE49-F238E27FC236}">
                  <a16:creationId xmlns:a16="http://schemas.microsoft.com/office/drawing/2014/main" id="{AFD72CB0-E13F-B64D-B4D3-90A20E2A7141}"/>
                </a:ext>
              </a:extLst>
            </p:cNvPr>
            <p:cNvGrpSpPr/>
            <p:nvPr/>
          </p:nvGrpSpPr>
          <p:grpSpPr>
            <a:xfrm flipH="1">
              <a:off x="5578209" y="4646738"/>
              <a:ext cx="2199863" cy="304563"/>
              <a:chOff x="-5827153" y="330075"/>
              <a:chExt cx="12276019" cy="1699569"/>
            </a:xfrm>
          </p:grpSpPr>
          <p:sp>
            <p:nvSpPr>
              <p:cNvPr id="12" name="Google Shape;96;p6">
                <a:extLst>
                  <a:ext uri="{FF2B5EF4-FFF2-40B4-BE49-F238E27FC236}">
                    <a16:creationId xmlns:a16="http://schemas.microsoft.com/office/drawing/2014/main" id="{9FE257BE-4CF5-204C-85AD-519B22C6C42D}"/>
                  </a:ext>
                </a:extLst>
              </p:cNvPr>
              <p:cNvSpPr/>
              <p:nvPr/>
            </p:nvSpPr>
            <p:spPr>
              <a:xfrm>
                <a:off x="-5827153" y="330144"/>
                <a:ext cx="10612200" cy="1699500"/>
              </a:xfrm>
              <a:prstGeom prst="rect">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3" name="Google Shape;97;p6">
                <a:extLst>
                  <a:ext uri="{FF2B5EF4-FFF2-40B4-BE49-F238E27FC236}">
                    <a16:creationId xmlns:a16="http://schemas.microsoft.com/office/drawing/2014/main" id="{BD25DADD-0EA2-C640-BB95-A5D79EC79166}"/>
                  </a:ext>
                </a:extLst>
              </p:cNvPr>
              <p:cNvSpPr/>
              <p:nvPr/>
            </p:nvSpPr>
            <p:spPr>
              <a:xfrm>
                <a:off x="4749366" y="330075"/>
                <a:ext cx="1699500" cy="1699500"/>
              </a:xfrm>
              <a:prstGeom prst="rtTriangle">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grpSp>
        <p:nvGrpSpPr>
          <p:cNvPr id="16" name="Google Shape;82;p6">
            <a:extLst>
              <a:ext uri="{FF2B5EF4-FFF2-40B4-BE49-F238E27FC236}">
                <a16:creationId xmlns:a16="http://schemas.microsoft.com/office/drawing/2014/main" id="{40AAC00B-4143-CD44-8EFD-ACF96C57E3E2}"/>
              </a:ext>
            </a:extLst>
          </p:cNvPr>
          <p:cNvGrpSpPr/>
          <p:nvPr/>
        </p:nvGrpSpPr>
        <p:grpSpPr>
          <a:xfrm>
            <a:off x="13655" y="-161925"/>
            <a:ext cx="8258475" cy="1327315"/>
            <a:chOff x="-4" y="40"/>
            <a:chExt cx="7072430" cy="1327315"/>
          </a:xfrm>
        </p:grpSpPr>
        <p:sp>
          <p:nvSpPr>
            <p:cNvPr id="17" name="Google Shape;83;p6">
              <a:extLst>
                <a:ext uri="{FF2B5EF4-FFF2-40B4-BE49-F238E27FC236}">
                  <a16:creationId xmlns:a16="http://schemas.microsoft.com/office/drawing/2014/main" id="{2BFCB6E2-9E66-D041-91A2-F9ED7E4982AD}"/>
                </a:ext>
              </a:extLst>
            </p:cNvPr>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8" name="Google Shape;84;p6">
              <a:extLst>
                <a:ext uri="{FF2B5EF4-FFF2-40B4-BE49-F238E27FC236}">
                  <a16:creationId xmlns:a16="http://schemas.microsoft.com/office/drawing/2014/main" id="{1E567CA9-BD64-6240-870D-E2EFA34158C5}"/>
                </a:ext>
              </a:extLst>
            </p:cNvPr>
            <p:cNvGrpSpPr/>
            <p:nvPr/>
          </p:nvGrpSpPr>
          <p:grpSpPr>
            <a:xfrm rot="10800000" flipH="1">
              <a:off x="3" y="40"/>
              <a:ext cx="6756168" cy="1327315"/>
              <a:chOff x="-2168138" y="330075"/>
              <a:chExt cx="8650663" cy="1699506"/>
            </a:xfrm>
          </p:grpSpPr>
          <p:sp>
            <p:nvSpPr>
              <p:cNvPr id="22" name="Google Shape;85;p6">
                <a:extLst>
                  <a:ext uri="{FF2B5EF4-FFF2-40B4-BE49-F238E27FC236}">
                    <a16:creationId xmlns:a16="http://schemas.microsoft.com/office/drawing/2014/main" id="{057A6BBF-5E6B-8B4D-B497-EB2EDE044DF9}"/>
                  </a:ext>
                </a:extLst>
              </p:cNvPr>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3" name="Google Shape;86;p6">
                <a:extLst>
                  <a:ext uri="{FF2B5EF4-FFF2-40B4-BE49-F238E27FC236}">
                    <a16:creationId xmlns:a16="http://schemas.microsoft.com/office/drawing/2014/main" id="{172509D1-82B4-294F-9E90-40FAFEB26E3E}"/>
                  </a:ext>
                </a:extLst>
              </p:cNvPr>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9" name="Google Shape;87;p6">
              <a:extLst>
                <a:ext uri="{FF2B5EF4-FFF2-40B4-BE49-F238E27FC236}">
                  <a16:creationId xmlns:a16="http://schemas.microsoft.com/office/drawing/2014/main" id="{AF28777C-027C-414A-8D81-7537FE8C6FE7}"/>
                </a:ext>
              </a:extLst>
            </p:cNvPr>
            <p:cNvGrpSpPr/>
            <p:nvPr/>
          </p:nvGrpSpPr>
          <p:grpSpPr>
            <a:xfrm rot="10800000" flipH="1">
              <a:off x="-4" y="381007"/>
              <a:ext cx="7072430" cy="771744"/>
              <a:chOff x="-9092084" y="330075"/>
              <a:chExt cx="15574609" cy="1699501"/>
            </a:xfrm>
          </p:grpSpPr>
          <p:sp>
            <p:nvSpPr>
              <p:cNvPr id="20" name="Google Shape;88;p6">
                <a:extLst>
                  <a:ext uri="{FF2B5EF4-FFF2-40B4-BE49-F238E27FC236}">
                    <a16:creationId xmlns:a16="http://schemas.microsoft.com/office/drawing/2014/main" id="{129304D0-4210-7042-A7F8-583973967BEC}"/>
                  </a:ext>
                </a:extLst>
              </p:cNvPr>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1" name="Google Shape;89;p6">
                <a:extLst>
                  <a:ext uri="{FF2B5EF4-FFF2-40B4-BE49-F238E27FC236}">
                    <a16:creationId xmlns:a16="http://schemas.microsoft.com/office/drawing/2014/main" id="{739E345A-3704-834E-8064-AA6C62CF0710}"/>
                  </a:ext>
                </a:extLst>
              </p:cNvPr>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sp>
        <p:nvSpPr>
          <p:cNvPr id="7" name="Slide Number Placeholder 6">
            <a:extLst>
              <a:ext uri="{FF2B5EF4-FFF2-40B4-BE49-F238E27FC236}">
                <a16:creationId xmlns:a16="http://schemas.microsoft.com/office/drawing/2014/main" id="{5379D0CD-15FE-E343-BE70-0C18F5B5269F}"/>
              </a:ext>
            </a:extLst>
          </p:cNvPr>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047888C8-C036-413E-A3F3-0735EDD9D6A6}" type="slidenum">
              <a:rPr lang="en-AU" smtClean="0"/>
              <a:pPr/>
              <a:t>‹#›</a:t>
            </a:fld>
            <a:endParaRPr lang="en-AU" dirty="0"/>
          </a:p>
        </p:txBody>
      </p:sp>
    </p:spTree>
    <p:extLst>
      <p:ext uri="{BB962C8B-B14F-4D97-AF65-F5344CB8AC3E}">
        <p14:creationId xmlns:p14="http://schemas.microsoft.com/office/powerpoint/2010/main" val="305721940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92DF-60AB-004A-9DB8-6264455E79D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185F6A-B89B-C642-9B92-153A1FB96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7B43A0F-1AC1-694E-ACF8-0BBBF6CAC24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BF70D91-9B33-6447-88E7-81D56CD6D8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9C0EC85-B103-2645-B53A-C3A068128A4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BCDC9E0-9597-574B-9579-6398673DB596}"/>
              </a:ext>
            </a:extLst>
          </p:cNvPr>
          <p:cNvSpPr>
            <a:spLocks noGrp="1"/>
          </p:cNvSpPr>
          <p:nvPr>
            <p:ph type="dt" sz="half" idx="10"/>
          </p:nvPr>
        </p:nvSpPr>
        <p:spPr/>
        <p:txBody>
          <a:bodyPr/>
          <a:lstStyle/>
          <a:p>
            <a:fld id="{954F53FE-3905-468A-9261-C5D01139F82A}" type="datetime1">
              <a:rPr lang="en-AU" smtClean="0"/>
              <a:t>29/07/2021</a:t>
            </a:fld>
            <a:endParaRPr lang="en-AU"/>
          </a:p>
        </p:txBody>
      </p:sp>
      <p:sp>
        <p:nvSpPr>
          <p:cNvPr id="8" name="Footer Placeholder 7">
            <a:extLst>
              <a:ext uri="{FF2B5EF4-FFF2-40B4-BE49-F238E27FC236}">
                <a16:creationId xmlns:a16="http://schemas.microsoft.com/office/drawing/2014/main" id="{2060135C-02BA-8F44-923F-317F6B8AE780}"/>
              </a:ext>
            </a:extLst>
          </p:cNvPr>
          <p:cNvSpPr>
            <a:spLocks noGrp="1"/>
          </p:cNvSpPr>
          <p:nvPr>
            <p:ph type="ftr" sz="quarter" idx="11"/>
          </p:nvPr>
        </p:nvSpPr>
        <p:spPr/>
        <p:txBody>
          <a:bodyPr/>
          <a:lstStyle/>
          <a:p>
            <a:endParaRPr lang="en-AU"/>
          </a:p>
        </p:txBody>
      </p:sp>
      <p:grpSp>
        <p:nvGrpSpPr>
          <p:cNvPr id="10" name="Google Shape;90;p6">
            <a:extLst>
              <a:ext uri="{FF2B5EF4-FFF2-40B4-BE49-F238E27FC236}">
                <a16:creationId xmlns:a16="http://schemas.microsoft.com/office/drawing/2014/main" id="{4CF0F2F2-33FB-2649-BDDC-9F49AD06E790}"/>
              </a:ext>
            </a:extLst>
          </p:cNvPr>
          <p:cNvGrpSpPr/>
          <p:nvPr/>
        </p:nvGrpSpPr>
        <p:grpSpPr>
          <a:xfrm>
            <a:off x="9989170" y="6187205"/>
            <a:ext cx="2202830" cy="670795"/>
            <a:chOff x="5575242" y="4472723"/>
            <a:chExt cx="2202830" cy="670795"/>
          </a:xfrm>
        </p:grpSpPr>
        <p:sp>
          <p:nvSpPr>
            <p:cNvPr id="11" name="Google Shape;91;p6">
              <a:extLst>
                <a:ext uri="{FF2B5EF4-FFF2-40B4-BE49-F238E27FC236}">
                  <a16:creationId xmlns:a16="http://schemas.microsoft.com/office/drawing/2014/main" id="{24679CF3-D647-7048-83E1-BD8D0F5F8A8F}"/>
                </a:ext>
              </a:extLst>
            </p:cNvPr>
            <p:cNvSpPr/>
            <p:nvPr/>
          </p:nvSpPr>
          <p:spPr>
            <a:xfrm rot="10800000">
              <a:off x="5575242" y="4948334"/>
              <a:ext cx="394200" cy="131400"/>
            </a:xfrm>
            <a:prstGeom prst="triangle">
              <a:avLst>
                <a:gd name="adj" fmla="val 32425"/>
              </a:avLst>
            </a:prstGeom>
            <a:solidFill>
              <a:schemeClr val="accent1">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2" name="Google Shape;92;p6">
              <a:extLst>
                <a:ext uri="{FF2B5EF4-FFF2-40B4-BE49-F238E27FC236}">
                  <a16:creationId xmlns:a16="http://schemas.microsoft.com/office/drawing/2014/main" id="{2D81B3EF-1636-BB42-8920-102050107853}"/>
                </a:ext>
              </a:extLst>
            </p:cNvPr>
            <p:cNvGrpSpPr/>
            <p:nvPr/>
          </p:nvGrpSpPr>
          <p:grpSpPr>
            <a:xfrm flipH="1">
              <a:off x="5734850" y="4472723"/>
              <a:ext cx="2040837" cy="670795"/>
              <a:chOff x="1297954" y="330075"/>
              <a:chExt cx="5169293" cy="1699506"/>
            </a:xfrm>
          </p:grpSpPr>
          <p:sp>
            <p:nvSpPr>
              <p:cNvPr id="16" name="Google Shape;93;p6">
                <a:extLst>
                  <a:ext uri="{FF2B5EF4-FFF2-40B4-BE49-F238E27FC236}">
                    <a16:creationId xmlns:a16="http://schemas.microsoft.com/office/drawing/2014/main" id="{A9484C14-D3DD-4E42-BAAB-6757B0D68B1B}"/>
                  </a:ext>
                </a:extLst>
              </p:cNvPr>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94;p6">
                <a:extLst>
                  <a:ext uri="{FF2B5EF4-FFF2-40B4-BE49-F238E27FC236}">
                    <a16:creationId xmlns:a16="http://schemas.microsoft.com/office/drawing/2014/main" id="{F2B321BF-D3F8-D940-B070-8400B77C4B0C}"/>
                  </a:ext>
                </a:extLst>
              </p:cNvPr>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13" name="Google Shape;95;p6">
              <a:extLst>
                <a:ext uri="{FF2B5EF4-FFF2-40B4-BE49-F238E27FC236}">
                  <a16:creationId xmlns:a16="http://schemas.microsoft.com/office/drawing/2014/main" id="{D380B47A-7245-BC4E-93A7-8A167C8A8846}"/>
                </a:ext>
              </a:extLst>
            </p:cNvPr>
            <p:cNvGrpSpPr/>
            <p:nvPr/>
          </p:nvGrpSpPr>
          <p:grpSpPr>
            <a:xfrm flipH="1">
              <a:off x="5578209" y="4646738"/>
              <a:ext cx="2199863" cy="304563"/>
              <a:chOff x="-5827153" y="330075"/>
              <a:chExt cx="12276019" cy="1699569"/>
            </a:xfrm>
          </p:grpSpPr>
          <p:sp>
            <p:nvSpPr>
              <p:cNvPr id="14" name="Google Shape;96;p6">
                <a:extLst>
                  <a:ext uri="{FF2B5EF4-FFF2-40B4-BE49-F238E27FC236}">
                    <a16:creationId xmlns:a16="http://schemas.microsoft.com/office/drawing/2014/main" id="{B2BB2CD7-E0E4-0E4F-A863-D76331C174BC}"/>
                  </a:ext>
                </a:extLst>
              </p:cNvPr>
              <p:cNvSpPr/>
              <p:nvPr/>
            </p:nvSpPr>
            <p:spPr>
              <a:xfrm>
                <a:off x="-5827153" y="330144"/>
                <a:ext cx="10612200" cy="1699500"/>
              </a:xfrm>
              <a:prstGeom prst="rect">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5" name="Google Shape;97;p6">
                <a:extLst>
                  <a:ext uri="{FF2B5EF4-FFF2-40B4-BE49-F238E27FC236}">
                    <a16:creationId xmlns:a16="http://schemas.microsoft.com/office/drawing/2014/main" id="{1D268835-F1E7-9A41-9604-E82D6BF47A6B}"/>
                  </a:ext>
                </a:extLst>
              </p:cNvPr>
              <p:cNvSpPr/>
              <p:nvPr/>
            </p:nvSpPr>
            <p:spPr>
              <a:xfrm>
                <a:off x="4749366" y="330075"/>
                <a:ext cx="1699500" cy="1699500"/>
              </a:xfrm>
              <a:prstGeom prst="rtTriangle">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grpSp>
        <p:nvGrpSpPr>
          <p:cNvPr id="18" name="Google Shape;82;p6">
            <a:extLst>
              <a:ext uri="{FF2B5EF4-FFF2-40B4-BE49-F238E27FC236}">
                <a16:creationId xmlns:a16="http://schemas.microsoft.com/office/drawing/2014/main" id="{34538BA3-D504-E441-A7BE-524537EDF4F0}"/>
              </a:ext>
            </a:extLst>
          </p:cNvPr>
          <p:cNvGrpSpPr/>
          <p:nvPr/>
        </p:nvGrpSpPr>
        <p:grpSpPr>
          <a:xfrm>
            <a:off x="13655" y="-152400"/>
            <a:ext cx="8247843" cy="1327315"/>
            <a:chOff x="-4" y="40"/>
            <a:chExt cx="7072430" cy="1327315"/>
          </a:xfrm>
        </p:grpSpPr>
        <p:sp>
          <p:nvSpPr>
            <p:cNvPr id="19" name="Google Shape;83;p6">
              <a:extLst>
                <a:ext uri="{FF2B5EF4-FFF2-40B4-BE49-F238E27FC236}">
                  <a16:creationId xmlns:a16="http://schemas.microsoft.com/office/drawing/2014/main" id="{A7DE6602-3C71-D647-A79C-587433961118}"/>
                </a:ext>
              </a:extLst>
            </p:cNvPr>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20" name="Google Shape;84;p6">
              <a:extLst>
                <a:ext uri="{FF2B5EF4-FFF2-40B4-BE49-F238E27FC236}">
                  <a16:creationId xmlns:a16="http://schemas.microsoft.com/office/drawing/2014/main" id="{C13A477B-7AC6-8343-BDB4-87A3A57337A0}"/>
                </a:ext>
              </a:extLst>
            </p:cNvPr>
            <p:cNvGrpSpPr/>
            <p:nvPr/>
          </p:nvGrpSpPr>
          <p:grpSpPr>
            <a:xfrm rot="10800000" flipH="1">
              <a:off x="3" y="40"/>
              <a:ext cx="6756168" cy="1327315"/>
              <a:chOff x="-2168138" y="330075"/>
              <a:chExt cx="8650663" cy="1699506"/>
            </a:xfrm>
          </p:grpSpPr>
          <p:sp>
            <p:nvSpPr>
              <p:cNvPr id="24" name="Google Shape;85;p6">
                <a:extLst>
                  <a:ext uri="{FF2B5EF4-FFF2-40B4-BE49-F238E27FC236}">
                    <a16:creationId xmlns:a16="http://schemas.microsoft.com/office/drawing/2014/main" id="{BC88A406-6191-6646-A5D6-D3F19E7FFD51}"/>
                  </a:ext>
                </a:extLst>
              </p:cNvPr>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5" name="Google Shape;86;p6">
                <a:extLst>
                  <a:ext uri="{FF2B5EF4-FFF2-40B4-BE49-F238E27FC236}">
                    <a16:creationId xmlns:a16="http://schemas.microsoft.com/office/drawing/2014/main" id="{A79B13F3-9CE8-044F-81A4-2C693AD7B2B7}"/>
                  </a:ext>
                </a:extLst>
              </p:cNvPr>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21" name="Google Shape;87;p6">
              <a:extLst>
                <a:ext uri="{FF2B5EF4-FFF2-40B4-BE49-F238E27FC236}">
                  <a16:creationId xmlns:a16="http://schemas.microsoft.com/office/drawing/2014/main" id="{EBE40303-7A5E-9348-97E9-E75BF09BCC29}"/>
                </a:ext>
              </a:extLst>
            </p:cNvPr>
            <p:cNvGrpSpPr/>
            <p:nvPr/>
          </p:nvGrpSpPr>
          <p:grpSpPr>
            <a:xfrm rot="10800000" flipH="1">
              <a:off x="-4" y="381007"/>
              <a:ext cx="7072430" cy="771744"/>
              <a:chOff x="-9092084" y="330075"/>
              <a:chExt cx="15574609" cy="1699501"/>
            </a:xfrm>
          </p:grpSpPr>
          <p:sp>
            <p:nvSpPr>
              <p:cNvPr id="22" name="Google Shape;88;p6">
                <a:extLst>
                  <a:ext uri="{FF2B5EF4-FFF2-40B4-BE49-F238E27FC236}">
                    <a16:creationId xmlns:a16="http://schemas.microsoft.com/office/drawing/2014/main" id="{804588CF-D6A7-7446-8290-E848F5887F91}"/>
                  </a:ext>
                </a:extLst>
              </p:cNvPr>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3" name="Google Shape;89;p6">
                <a:extLst>
                  <a:ext uri="{FF2B5EF4-FFF2-40B4-BE49-F238E27FC236}">
                    <a16:creationId xmlns:a16="http://schemas.microsoft.com/office/drawing/2014/main" id="{D517F0FF-FA01-9142-AA4D-71245B7C2251}"/>
                  </a:ext>
                </a:extLst>
              </p:cNvPr>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sp>
        <p:nvSpPr>
          <p:cNvPr id="9" name="Slide Number Placeholder 8">
            <a:extLst>
              <a:ext uri="{FF2B5EF4-FFF2-40B4-BE49-F238E27FC236}">
                <a16:creationId xmlns:a16="http://schemas.microsoft.com/office/drawing/2014/main" id="{901F73B6-64D5-B240-AA9D-D6186EC70AD9}"/>
              </a:ext>
            </a:extLst>
          </p:cNvPr>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047888C8-C036-413E-A3F3-0735EDD9D6A6}" type="slidenum">
              <a:rPr lang="en-AU" smtClean="0"/>
              <a:pPr/>
              <a:t>‹#›</a:t>
            </a:fld>
            <a:endParaRPr lang="en-AU" dirty="0"/>
          </a:p>
        </p:txBody>
      </p:sp>
    </p:spTree>
    <p:extLst>
      <p:ext uri="{BB962C8B-B14F-4D97-AF65-F5344CB8AC3E}">
        <p14:creationId xmlns:p14="http://schemas.microsoft.com/office/powerpoint/2010/main" val="286611465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E500-CF82-0C4F-BACC-F56FD6706383}"/>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BD7B0C3B-6FC5-6E4C-8DCC-95CF37FFE27C}"/>
              </a:ext>
            </a:extLst>
          </p:cNvPr>
          <p:cNvSpPr>
            <a:spLocks noGrp="1"/>
          </p:cNvSpPr>
          <p:nvPr>
            <p:ph type="dt" sz="half" idx="10"/>
          </p:nvPr>
        </p:nvSpPr>
        <p:spPr/>
        <p:txBody>
          <a:bodyPr/>
          <a:lstStyle/>
          <a:p>
            <a:fld id="{340FE8F4-2799-4EF0-94A1-0C78557D3EEA}" type="datetime1">
              <a:rPr lang="en-AU" smtClean="0"/>
              <a:t>29/07/2021</a:t>
            </a:fld>
            <a:endParaRPr lang="en-AU"/>
          </a:p>
        </p:txBody>
      </p:sp>
      <p:sp>
        <p:nvSpPr>
          <p:cNvPr id="4" name="Footer Placeholder 3">
            <a:extLst>
              <a:ext uri="{FF2B5EF4-FFF2-40B4-BE49-F238E27FC236}">
                <a16:creationId xmlns:a16="http://schemas.microsoft.com/office/drawing/2014/main" id="{EE7F8A00-5726-FC41-B750-F4F4146F1FE8}"/>
              </a:ext>
            </a:extLst>
          </p:cNvPr>
          <p:cNvSpPr>
            <a:spLocks noGrp="1"/>
          </p:cNvSpPr>
          <p:nvPr>
            <p:ph type="ftr" sz="quarter" idx="11"/>
          </p:nvPr>
        </p:nvSpPr>
        <p:spPr/>
        <p:txBody>
          <a:bodyPr/>
          <a:lstStyle/>
          <a:p>
            <a:endParaRPr lang="en-AU"/>
          </a:p>
        </p:txBody>
      </p:sp>
      <p:grpSp>
        <p:nvGrpSpPr>
          <p:cNvPr id="6" name="Google Shape;90;p6">
            <a:extLst>
              <a:ext uri="{FF2B5EF4-FFF2-40B4-BE49-F238E27FC236}">
                <a16:creationId xmlns:a16="http://schemas.microsoft.com/office/drawing/2014/main" id="{A4528DE0-0291-2540-92EC-043C9790C711}"/>
              </a:ext>
            </a:extLst>
          </p:cNvPr>
          <p:cNvGrpSpPr/>
          <p:nvPr/>
        </p:nvGrpSpPr>
        <p:grpSpPr>
          <a:xfrm>
            <a:off x="9989170" y="6187205"/>
            <a:ext cx="2202830" cy="670795"/>
            <a:chOff x="5575242" y="4472723"/>
            <a:chExt cx="2202830" cy="670795"/>
          </a:xfrm>
        </p:grpSpPr>
        <p:sp>
          <p:nvSpPr>
            <p:cNvPr id="7" name="Google Shape;91;p6">
              <a:extLst>
                <a:ext uri="{FF2B5EF4-FFF2-40B4-BE49-F238E27FC236}">
                  <a16:creationId xmlns:a16="http://schemas.microsoft.com/office/drawing/2014/main" id="{20DF0514-B4E5-CA49-B81C-B417FE2B0CD5}"/>
                </a:ext>
              </a:extLst>
            </p:cNvPr>
            <p:cNvSpPr/>
            <p:nvPr/>
          </p:nvSpPr>
          <p:spPr>
            <a:xfrm rot="10800000">
              <a:off x="5575242" y="4948334"/>
              <a:ext cx="394200" cy="131400"/>
            </a:xfrm>
            <a:prstGeom prst="triangle">
              <a:avLst>
                <a:gd name="adj" fmla="val 32425"/>
              </a:avLst>
            </a:prstGeom>
            <a:solidFill>
              <a:schemeClr val="accent1">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8" name="Google Shape;92;p6">
              <a:extLst>
                <a:ext uri="{FF2B5EF4-FFF2-40B4-BE49-F238E27FC236}">
                  <a16:creationId xmlns:a16="http://schemas.microsoft.com/office/drawing/2014/main" id="{FC73AA10-80EC-324A-BD69-B1B864570BCB}"/>
                </a:ext>
              </a:extLst>
            </p:cNvPr>
            <p:cNvGrpSpPr/>
            <p:nvPr/>
          </p:nvGrpSpPr>
          <p:grpSpPr>
            <a:xfrm flipH="1">
              <a:off x="5734850" y="4472723"/>
              <a:ext cx="2040837" cy="670795"/>
              <a:chOff x="1297954" y="330075"/>
              <a:chExt cx="5169293" cy="1699506"/>
            </a:xfrm>
          </p:grpSpPr>
          <p:sp>
            <p:nvSpPr>
              <p:cNvPr id="12" name="Google Shape;93;p6">
                <a:extLst>
                  <a:ext uri="{FF2B5EF4-FFF2-40B4-BE49-F238E27FC236}">
                    <a16:creationId xmlns:a16="http://schemas.microsoft.com/office/drawing/2014/main" id="{830CB0E2-CD97-9940-8B8B-01929ADF18F5}"/>
                  </a:ext>
                </a:extLst>
              </p:cNvPr>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94;p6">
                <a:extLst>
                  <a:ext uri="{FF2B5EF4-FFF2-40B4-BE49-F238E27FC236}">
                    <a16:creationId xmlns:a16="http://schemas.microsoft.com/office/drawing/2014/main" id="{4409195F-CEEE-A541-A901-90DC0C9AB375}"/>
                  </a:ext>
                </a:extLst>
              </p:cNvPr>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9" name="Google Shape;95;p6">
              <a:extLst>
                <a:ext uri="{FF2B5EF4-FFF2-40B4-BE49-F238E27FC236}">
                  <a16:creationId xmlns:a16="http://schemas.microsoft.com/office/drawing/2014/main" id="{6DE74521-90C7-4141-ACEB-29A40F40DA50}"/>
                </a:ext>
              </a:extLst>
            </p:cNvPr>
            <p:cNvGrpSpPr/>
            <p:nvPr/>
          </p:nvGrpSpPr>
          <p:grpSpPr>
            <a:xfrm flipH="1">
              <a:off x="5578209" y="4646738"/>
              <a:ext cx="2199863" cy="304563"/>
              <a:chOff x="-5827153" y="330075"/>
              <a:chExt cx="12276019" cy="1699569"/>
            </a:xfrm>
          </p:grpSpPr>
          <p:sp>
            <p:nvSpPr>
              <p:cNvPr id="10" name="Google Shape;96;p6">
                <a:extLst>
                  <a:ext uri="{FF2B5EF4-FFF2-40B4-BE49-F238E27FC236}">
                    <a16:creationId xmlns:a16="http://schemas.microsoft.com/office/drawing/2014/main" id="{00A0D9FE-DF74-9B47-8830-3860D9C1AE13}"/>
                  </a:ext>
                </a:extLst>
              </p:cNvPr>
              <p:cNvSpPr/>
              <p:nvPr/>
            </p:nvSpPr>
            <p:spPr>
              <a:xfrm>
                <a:off x="-5827153" y="330144"/>
                <a:ext cx="10612200" cy="1699500"/>
              </a:xfrm>
              <a:prstGeom prst="rect">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1" name="Google Shape;97;p6">
                <a:extLst>
                  <a:ext uri="{FF2B5EF4-FFF2-40B4-BE49-F238E27FC236}">
                    <a16:creationId xmlns:a16="http://schemas.microsoft.com/office/drawing/2014/main" id="{91C881CB-D27D-5B47-A65D-0093B3D2E8A5}"/>
                  </a:ext>
                </a:extLst>
              </p:cNvPr>
              <p:cNvSpPr/>
              <p:nvPr/>
            </p:nvSpPr>
            <p:spPr>
              <a:xfrm>
                <a:off x="4749366" y="330075"/>
                <a:ext cx="1699500" cy="1699500"/>
              </a:xfrm>
              <a:prstGeom prst="rtTriangle">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grpSp>
        <p:nvGrpSpPr>
          <p:cNvPr id="14" name="Google Shape;82;p6">
            <a:extLst>
              <a:ext uri="{FF2B5EF4-FFF2-40B4-BE49-F238E27FC236}">
                <a16:creationId xmlns:a16="http://schemas.microsoft.com/office/drawing/2014/main" id="{36CF02EA-035C-9241-A076-56F1CF38B1CF}"/>
              </a:ext>
            </a:extLst>
          </p:cNvPr>
          <p:cNvGrpSpPr/>
          <p:nvPr/>
        </p:nvGrpSpPr>
        <p:grpSpPr>
          <a:xfrm>
            <a:off x="13655" y="-161925"/>
            <a:ext cx="8247843" cy="1327315"/>
            <a:chOff x="-4" y="40"/>
            <a:chExt cx="7072430" cy="1327315"/>
          </a:xfrm>
        </p:grpSpPr>
        <p:sp>
          <p:nvSpPr>
            <p:cNvPr id="15" name="Google Shape;83;p6">
              <a:extLst>
                <a:ext uri="{FF2B5EF4-FFF2-40B4-BE49-F238E27FC236}">
                  <a16:creationId xmlns:a16="http://schemas.microsoft.com/office/drawing/2014/main" id="{876A79E0-0E74-2241-9950-FC64DEB08CEC}"/>
                </a:ext>
              </a:extLst>
            </p:cNvPr>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6" name="Google Shape;84;p6">
              <a:extLst>
                <a:ext uri="{FF2B5EF4-FFF2-40B4-BE49-F238E27FC236}">
                  <a16:creationId xmlns:a16="http://schemas.microsoft.com/office/drawing/2014/main" id="{C385641F-BF63-884A-940F-58D3D87D4BB6}"/>
                </a:ext>
              </a:extLst>
            </p:cNvPr>
            <p:cNvGrpSpPr/>
            <p:nvPr/>
          </p:nvGrpSpPr>
          <p:grpSpPr>
            <a:xfrm rot="10800000" flipH="1">
              <a:off x="3" y="40"/>
              <a:ext cx="6756168" cy="1327315"/>
              <a:chOff x="-2168138" y="330075"/>
              <a:chExt cx="8650663" cy="1699506"/>
            </a:xfrm>
          </p:grpSpPr>
          <p:sp>
            <p:nvSpPr>
              <p:cNvPr id="20" name="Google Shape;85;p6">
                <a:extLst>
                  <a:ext uri="{FF2B5EF4-FFF2-40B4-BE49-F238E27FC236}">
                    <a16:creationId xmlns:a16="http://schemas.microsoft.com/office/drawing/2014/main" id="{42882B6A-90FD-AC40-8926-D40EFCFAC918}"/>
                  </a:ext>
                </a:extLst>
              </p:cNvPr>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1" name="Google Shape;86;p6">
                <a:extLst>
                  <a:ext uri="{FF2B5EF4-FFF2-40B4-BE49-F238E27FC236}">
                    <a16:creationId xmlns:a16="http://schemas.microsoft.com/office/drawing/2014/main" id="{05450F52-57AF-F949-B3CD-E7F9E3E59171}"/>
                  </a:ext>
                </a:extLst>
              </p:cNvPr>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7" name="Google Shape;87;p6">
              <a:extLst>
                <a:ext uri="{FF2B5EF4-FFF2-40B4-BE49-F238E27FC236}">
                  <a16:creationId xmlns:a16="http://schemas.microsoft.com/office/drawing/2014/main" id="{E9ADC7AB-275E-F64B-B98C-7775D1A7B710}"/>
                </a:ext>
              </a:extLst>
            </p:cNvPr>
            <p:cNvGrpSpPr/>
            <p:nvPr/>
          </p:nvGrpSpPr>
          <p:grpSpPr>
            <a:xfrm rot="10800000" flipH="1">
              <a:off x="-4" y="381007"/>
              <a:ext cx="7072430" cy="771744"/>
              <a:chOff x="-9092084" y="330075"/>
              <a:chExt cx="15574609" cy="1699501"/>
            </a:xfrm>
          </p:grpSpPr>
          <p:sp>
            <p:nvSpPr>
              <p:cNvPr id="18" name="Google Shape;88;p6">
                <a:extLst>
                  <a:ext uri="{FF2B5EF4-FFF2-40B4-BE49-F238E27FC236}">
                    <a16:creationId xmlns:a16="http://schemas.microsoft.com/office/drawing/2014/main" id="{7ABDD67E-9666-C549-9CD0-88CBFB5F3D41}"/>
                  </a:ext>
                </a:extLst>
              </p:cNvPr>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9" name="Google Shape;89;p6">
                <a:extLst>
                  <a:ext uri="{FF2B5EF4-FFF2-40B4-BE49-F238E27FC236}">
                    <a16:creationId xmlns:a16="http://schemas.microsoft.com/office/drawing/2014/main" id="{FA81F825-3407-314F-A69E-D6A8867F4765}"/>
                  </a:ext>
                </a:extLst>
              </p:cNvPr>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sp>
        <p:nvSpPr>
          <p:cNvPr id="5" name="Slide Number Placeholder 4">
            <a:extLst>
              <a:ext uri="{FF2B5EF4-FFF2-40B4-BE49-F238E27FC236}">
                <a16:creationId xmlns:a16="http://schemas.microsoft.com/office/drawing/2014/main" id="{AFAF5E7B-B3A7-4640-92D9-C5C6701C9D2B}"/>
              </a:ext>
            </a:extLst>
          </p:cNvPr>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047888C8-C036-413E-A3F3-0735EDD9D6A6}" type="slidenum">
              <a:rPr lang="en-AU" smtClean="0"/>
              <a:pPr/>
              <a:t>‹#›</a:t>
            </a:fld>
            <a:endParaRPr lang="en-AU" dirty="0"/>
          </a:p>
        </p:txBody>
      </p:sp>
    </p:spTree>
    <p:extLst>
      <p:ext uri="{BB962C8B-B14F-4D97-AF65-F5344CB8AC3E}">
        <p14:creationId xmlns:p14="http://schemas.microsoft.com/office/powerpoint/2010/main" val="364669363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B728BA-6A33-6B41-82FB-C8830305E833}"/>
              </a:ext>
            </a:extLst>
          </p:cNvPr>
          <p:cNvSpPr>
            <a:spLocks noGrp="1"/>
          </p:cNvSpPr>
          <p:nvPr>
            <p:ph type="dt" sz="half" idx="10"/>
          </p:nvPr>
        </p:nvSpPr>
        <p:spPr/>
        <p:txBody>
          <a:bodyPr/>
          <a:lstStyle/>
          <a:p>
            <a:fld id="{99323A93-C837-451F-963A-4E188C4EEAED}" type="datetime1">
              <a:rPr lang="en-AU" smtClean="0"/>
              <a:t>29/07/2021</a:t>
            </a:fld>
            <a:endParaRPr lang="en-AU"/>
          </a:p>
        </p:txBody>
      </p:sp>
      <p:sp>
        <p:nvSpPr>
          <p:cNvPr id="3" name="Footer Placeholder 2">
            <a:extLst>
              <a:ext uri="{FF2B5EF4-FFF2-40B4-BE49-F238E27FC236}">
                <a16:creationId xmlns:a16="http://schemas.microsoft.com/office/drawing/2014/main" id="{89BBAC9E-0E4B-C94B-A93F-1ABF0DD86D52}"/>
              </a:ext>
            </a:extLst>
          </p:cNvPr>
          <p:cNvSpPr>
            <a:spLocks noGrp="1"/>
          </p:cNvSpPr>
          <p:nvPr>
            <p:ph type="ftr" sz="quarter" idx="11"/>
          </p:nvPr>
        </p:nvSpPr>
        <p:spPr/>
        <p:txBody>
          <a:bodyPr/>
          <a:lstStyle/>
          <a:p>
            <a:endParaRPr lang="en-AU"/>
          </a:p>
        </p:txBody>
      </p:sp>
      <p:grpSp>
        <p:nvGrpSpPr>
          <p:cNvPr id="13" name="Google Shape;82;p6">
            <a:extLst>
              <a:ext uri="{FF2B5EF4-FFF2-40B4-BE49-F238E27FC236}">
                <a16:creationId xmlns:a16="http://schemas.microsoft.com/office/drawing/2014/main" id="{6A586709-7CF4-074F-BE03-E10C1A9EE6C1}"/>
              </a:ext>
            </a:extLst>
          </p:cNvPr>
          <p:cNvGrpSpPr/>
          <p:nvPr/>
        </p:nvGrpSpPr>
        <p:grpSpPr>
          <a:xfrm>
            <a:off x="13656" y="-152400"/>
            <a:ext cx="8269018" cy="1327315"/>
            <a:chOff x="-4" y="40"/>
            <a:chExt cx="7072430" cy="1327315"/>
          </a:xfrm>
        </p:grpSpPr>
        <p:sp>
          <p:nvSpPr>
            <p:cNvPr id="14" name="Google Shape;83;p6">
              <a:extLst>
                <a:ext uri="{FF2B5EF4-FFF2-40B4-BE49-F238E27FC236}">
                  <a16:creationId xmlns:a16="http://schemas.microsoft.com/office/drawing/2014/main" id="{1A378E0C-8268-7C4D-8F50-C829F932CD92}"/>
                </a:ext>
              </a:extLst>
            </p:cNvPr>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5" name="Google Shape;84;p6">
              <a:extLst>
                <a:ext uri="{FF2B5EF4-FFF2-40B4-BE49-F238E27FC236}">
                  <a16:creationId xmlns:a16="http://schemas.microsoft.com/office/drawing/2014/main" id="{606B22A7-5141-D447-AF77-791116D352EE}"/>
                </a:ext>
              </a:extLst>
            </p:cNvPr>
            <p:cNvGrpSpPr/>
            <p:nvPr/>
          </p:nvGrpSpPr>
          <p:grpSpPr>
            <a:xfrm rot="10800000" flipH="1">
              <a:off x="3" y="40"/>
              <a:ext cx="6756168" cy="1327315"/>
              <a:chOff x="-2168138" y="330075"/>
              <a:chExt cx="8650663" cy="1699506"/>
            </a:xfrm>
          </p:grpSpPr>
          <p:sp>
            <p:nvSpPr>
              <p:cNvPr id="19" name="Google Shape;85;p6">
                <a:extLst>
                  <a:ext uri="{FF2B5EF4-FFF2-40B4-BE49-F238E27FC236}">
                    <a16:creationId xmlns:a16="http://schemas.microsoft.com/office/drawing/2014/main" id="{A75A6199-CDD5-844C-818E-C0B1478B45AF}"/>
                  </a:ext>
                </a:extLst>
              </p:cNvPr>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0" name="Google Shape;86;p6">
                <a:extLst>
                  <a:ext uri="{FF2B5EF4-FFF2-40B4-BE49-F238E27FC236}">
                    <a16:creationId xmlns:a16="http://schemas.microsoft.com/office/drawing/2014/main" id="{314452B8-85EC-BE42-861C-AE10EA9C3A2E}"/>
                  </a:ext>
                </a:extLst>
              </p:cNvPr>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6" name="Google Shape;87;p6">
              <a:extLst>
                <a:ext uri="{FF2B5EF4-FFF2-40B4-BE49-F238E27FC236}">
                  <a16:creationId xmlns:a16="http://schemas.microsoft.com/office/drawing/2014/main" id="{8796CA55-6ED0-3545-AF9E-48111C614B91}"/>
                </a:ext>
              </a:extLst>
            </p:cNvPr>
            <p:cNvGrpSpPr/>
            <p:nvPr/>
          </p:nvGrpSpPr>
          <p:grpSpPr>
            <a:xfrm rot="10800000" flipH="1">
              <a:off x="-4" y="381007"/>
              <a:ext cx="7072430" cy="771744"/>
              <a:chOff x="-9092084" y="330075"/>
              <a:chExt cx="15574609" cy="1699501"/>
            </a:xfrm>
          </p:grpSpPr>
          <p:sp>
            <p:nvSpPr>
              <p:cNvPr id="17" name="Google Shape;88;p6">
                <a:extLst>
                  <a:ext uri="{FF2B5EF4-FFF2-40B4-BE49-F238E27FC236}">
                    <a16:creationId xmlns:a16="http://schemas.microsoft.com/office/drawing/2014/main" id="{D22804E9-5752-E64E-B7C5-4BF206770982}"/>
                  </a:ext>
                </a:extLst>
              </p:cNvPr>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8" name="Google Shape;89;p6">
                <a:extLst>
                  <a:ext uri="{FF2B5EF4-FFF2-40B4-BE49-F238E27FC236}">
                    <a16:creationId xmlns:a16="http://schemas.microsoft.com/office/drawing/2014/main" id="{33D33698-961C-464E-8702-E8E31B9BC963}"/>
                  </a:ext>
                </a:extLst>
              </p:cNvPr>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sp>
        <p:nvSpPr>
          <p:cNvPr id="4" name="Slide Number Placeholder 3">
            <a:extLst>
              <a:ext uri="{FF2B5EF4-FFF2-40B4-BE49-F238E27FC236}">
                <a16:creationId xmlns:a16="http://schemas.microsoft.com/office/drawing/2014/main" id="{C2EF0BAC-E5DB-D44C-B172-08C09ADD902F}"/>
              </a:ext>
            </a:extLst>
          </p:cNvPr>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047888C8-C036-413E-A3F3-0735EDD9D6A6}" type="slidenum">
              <a:rPr lang="en-AU" smtClean="0"/>
              <a:pPr/>
              <a:t>‹#›</a:t>
            </a:fld>
            <a:endParaRPr lang="en-AU" dirty="0"/>
          </a:p>
        </p:txBody>
      </p:sp>
    </p:spTree>
    <p:extLst>
      <p:ext uri="{BB962C8B-B14F-4D97-AF65-F5344CB8AC3E}">
        <p14:creationId xmlns:p14="http://schemas.microsoft.com/office/powerpoint/2010/main" val="648481291"/>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75AF1-EE29-7F4E-B14B-7F99530BA2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E520B10-8ACA-2747-8CA2-8E4FEC1599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99ADD42-A214-2A4E-A164-D4DFCF5E9C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14040A-BAA4-F14D-9281-C44F7F809239}"/>
              </a:ext>
            </a:extLst>
          </p:cNvPr>
          <p:cNvSpPr>
            <a:spLocks noGrp="1"/>
          </p:cNvSpPr>
          <p:nvPr>
            <p:ph type="dt" sz="half" idx="10"/>
          </p:nvPr>
        </p:nvSpPr>
        <p:spPr/>
        <p:txBody>
          <a:bodyPr/>
          <a:lstStyle/>
          <a:p>
            <a:fld id="{886764D4-876B-403F-89A0-EBBC1FD291CC}" type="datetime1">
              <a:rPr lang="en-AU" smtClean="0"/>
              <a:t>29/07/2021</a:t>
            </a:fld>
            <a:endParaRPr lang="en-AU"/>
          </a:p>
        </p:txBody>
      </p:sp>
      <p:sp>
        <p:nvSpPr>
          <p:cNvPr id="6" name="Footer Placeholder 5">
            <a:extLst>
              <a:ext uri="{FF2B5EF4-FFF2-40B4-BE49-F238E27FC236}">
                <a16:creationId xmlns:a16="http://schemas.microsoft.com/office/drawing/2014/main" id="{F6AEB792-12B3-9A4F-892E-FFF9FCF100EC}"/>
              </a:ext>
            </a:extLst>
          </p:cNvPr>
          <p:cNvSpPr>
            <a:spLocks noGrp="1"/>
          </p:cNvSpPr>
          <p:nvPr>
            <p:ph type="ftr" sz="quarter" idx="11"/>
          </p:nvPr>
        </p:nvSpPr>
        <p:spPr/>
        <p:txBody>
          <a:bodyPr/>
          <a:lstStyle/>
          <a:p>
            <a:endParaRPr lang="en-AU"/>
          </a:p>
        </p:txBody>
      </p:sp>
      <p:grpSp>
        <p:nvGrpSpPr>
          <p:cNvPr id="8" name="Google Shape;90;p6">
            <a:extLst>
              <a:ext uri="{FF2B5EF4-FFF2-40B4-BE49-F238E27FC236}">
                <a16:creationId xmlns:a16="http://schemas.microsoft.com/office/drawing/2014/main" id="{025CBCD2-188C-EB4D-B423-816DD9415C5F}"/>
              </a:ext>
            </a:extLst>
          </p:cNvPr>
          <p:cNvGrpSpPr/>
          <p:nvPr/>
        </p:nvGrpSpPr>
        <p:grpSpPr>
          <a:xfrm>
            <a:off x="9989170" y="6187205"/>
            <a:ext cx="2202830" cy="670795"/>
            <a:chOff x="5575242" y="4472723"/>
            <a:chExt cx="2202830" cy="670795"/>
          </a:xfrm>
        </p:grpSpPr>
        <p:sp>
          <p:nvSpPr>
            <p:cNvPr id="9" name="Google Shape;91;p6">
              <a:extLst>
                <a:ext uri="{FF2B5EF4-FFF2-40B4-BE49-F238E27FC236}">
                  <a16:creationId xmlns:a16="http://schemas.microsoft.com/office/drawing/2014/main" id="{C38A8390-E840-8444-8F66-20AF1D1A8F54}"/>
                </a:ext>
              </a:extLst>
            </p:cNvPr>
            <p:cNvSpPr/>
            <p:nvPr/>
          </p:nvSpPr>
          <p:spPr>
            <a:xfrm rot="10800000">
              <a:off x="5575242" y="4948334"/>
              <a:ext cx="394200" cy="131400"/>
            </a:xfrm>
            <a:prstGeom prst="triangle">
              <a:avLst>
                <a:gd name="adj" fmla="val 32425"/>
              </a:avLst>
            </a:prstGeom>
            <a:solidFill>
              <a:schemeClr val="accent1">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0" name="Google Shape;92;p6">
              <a:extLst>
                <a:ext uri="{FF2B5EF4-FFF2-40B4-BE49-F238E27FC236}">
                  <a16:creationId xmlns:a16="http://schemas.microsoft.com/office/drawing/2014/main" id="{429A48D2-DB00-8241-9ECC-E8268B5A46EC}"/>
                </a:ext>
              </a:extLst>
            </p:cNvPr>
            <p:cNvGrpSpPr/>
            <p:nvPr/>
          </p:nvGrpSpPr>
          <p:grpSpPr>
            <a:xfrm flipH="1">
              <a:off x="5734850" y="4472723"/>
              <a:ext cx="2040837" cy="670795"/>
              <a:chOff x="1297954" y="330075"/>
              <a:chExt cx="5169293" cy="1699506"/>
            </a:xfrm>
          </p:grpSpPr>
          <p:sp>
            <p:nvSpPr>
              <p:cNvPr id="14" name="Google Shape;93;p6">
                <a:extLst>
                  <a:ext uri="{FF2B5EF4-FFF2-40B4-BE49-F238E27FC236}">
                    <a16:creationId xmlns:a16="http://schemas.microsoft.com/office/drawing/2014/main" id="{AFD18B07-D290-8547-943D-F58748908579}"/>
                  </a:ext>
                </a:extLst>
              </p:cNvPr>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94;p6">
                <a:extLst>
                  <a:ext uri="{FF2B5EF4-FFF2-40B4-BE49-F238E27FC236}">
                    <a16:creationId xmlns:a16="http://schemas.microsoft.com/office/drawing/2014/main" id="{9D4D6F7E-E8B0-1247-950C-1C38AED459DF}"/>
                  </a:ext>
                </a:extLst>
              </p:cNvPr>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11" name="Google Shape;95;p6">
              <a:extLst>
                <a:ext uri="{FF2B5EF4-FFF2-40B4-BE49-F238E27FC236}">
                  <a16:creationId xmlns:a16="http://schemas.microsoft.com/office/drawing/2014/main" id="{C8AB0391-2A1F-1C4A-B252-532868021ACC}"/>
                </a:ext>
              </a:extLst>
            </p:cNvPr>
            <p:cNvGrpSpPr/>
            <p:nvPr/>
          </p:nvGrpSpPr>
          <p:grpSpPr>
            <a:xfrm flipH="1">
              <a:off x="5578209" y="4646738"/>
              <a:ext cx="2199863" cy="304563"/>
              <a:chOff x="-5827153" y="330075"/>
              <a:chExt cx="12276019" cy="1699569"/>
            </a:xfrm>
          </p:grpSpPr>
          <p:sp>
            <p:nvSpPr>
              <p:cNvPr id="12" name="Google Shape;96;p6">
                <a:extLst>
                  <a:ext uri="{FF2B5EF4-FFF2-40B4-BE49-F238E27FC236}">
                    <a16:creationId xmlns:a16="http://schemas.microsoft.com/office/drawing/2014/main" id="{CF8B4BBB-5046-F346-93D4-FC443CF9E1E9}"/>
                  </a:ext>
                </a:extLst>
              </p:cNvPr>
              <p:cNvSpPr/>
              <p:nvPr/>
            </p:nvSpPr>
            <p:spPr>
              <a:xfrm>
                <a:off x="-5827153" y="330144"/>
                <a:ext cx="10612200" cy="1699500"/>
              </a:xfrm>
              <a:prstGeom prst="rect">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3" name="Google Shape;97;p6">
                <a:extLst>
                  <a:ext uri="{FF2B5EF4-FFF2-40B4-BE49-F238E27FC236}">
                    <a16:creationId xmlns:a16="http://schemas.microsoft.com/office/drawing/2014/main" id="{9625B447-3040-544C-B818-14C482A2DD64}"/>
                  </a:ext>
                </a:extLst>
              </p:cNvPr>
              <p:cNvSpPr/>
              <p:nvPr/>
            </p:nvSpPr>
            <p:spPr>
              <a:xfrm>
                <a:off x="4749366" y="330075"/>
                <a:ext cx="1699500" cy="1699500"/>
              </a:xfrm>
              <a:prstGeom prst="rtTriangle">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grpSp>
        <p:nvGrpSpPr>
          <p:cNvPr id="16" name="Google Shape;82;p6">
            <a:extLst>
              <a:ext uri="{FF2B5EF4-FFF2-40B4-BE49-F238E27FC236}">
                <a16:creationId xmlns:a16="http://schemas.microsoft.com/office/drawing/2014/main" id="{1FB80FFB-40A9-8546-AD7D-3B54E2D0894F}"/>
              </a:ext>
            </a:extLst>
          </p:cNvPr>
          <p:cNvGrpSpPr/>
          <p:nvPr/>
        </p:nvGrpSpPr>
        <p:grpSpPr>
          <a:xfrm>
            <a:off x="13655" y="-152400"/>
            <a:ext cx="8258475" cy="1327315"/>
            <a:chOff x="-4" y="40"/>
            <a:chExt cx="7072430" cy="1327315"/>
          </a:xfrm>
        </p:grpSpPr>
        <p:sp>
          <p:nvSpPr>
            <p:cNvPr id="17" name="Google Shape;83;p6">
              <a:extLst>
                <a:ext uri="{FF2B5EF4-FFF2-40B4-BE49-F238E27FC236}">
                  <a16:creationId xmlns:a16="http://schemas.microsoft.com/office/drawing/2014/main" id="{548D7867-C583-9B44-BF47-745BA5BA753C}"/>
                </a:ext>
              </a:extLst>
            </p:cNvPr>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8" name="Google Shape;84;p6">
              <a:extLst>
                <a:ext uri="{FF2B5EF4-FFF2-40B4-BE49-F238E27FC236}">
                  <a16:creationId xmlns:a16="http://schemas.microsoft.com/office/drawing/2014/main" id="{BE0ECB87-0449-A24D-A788-A1B7D67C489D}"/>
                </a:ext>
              </a:extLst>
            </p:cNvPr>
            <p:cNvGrpSpPr/>
            <p:nvPr/>
          </p:nvGrpSpPr>
          <p:grpSpPr>
            <a:xfrm rot="10800000" flipH="1">
              <a:off x="3" y="40"/>
              <a:ext cx="6756168" cy="1327315"/>
              <a:chOff x="-2168138" y="330075"/>
              <a:chExt cx="8650663" cy="1699506"/>
            </a:xfrm>
          </p:grpSpPr>
          <p:sp>
            <p:nvSpPr>
              <p:cNvPr id="22" name="Google Shape;85;p6">
                <a:extLst>
                  <a:ext uri="{FF2B5EF4-FFF2-40B4-BE49-F238E27FC236}">
                    <a16:creationId xmlns:a16="http://schemas.microsoft.com/office/drawing/2014/main" id="{7F2A97AE-4E75-4447-84B2-47D2465811F2}"/>
                  </a:ext>
                </a:extLst>
              </p:cNvPr>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3" name="Google Shape;86;p6">
                <a:extLst>
                  <a:ext uri="{FF2B5EF4-FFF2-40B4-BE49-F238E27FC236}">
                    <a16:creationId xmlns:a16="http://schemas.microsoft.com/office/drawing/2014/main" id="{05B4EE7B-B50F-BD47-A5DC-8E0E02C7D0E4}"/>
                  </a:ext>
                </a:extLst>
              </p:cNvPr>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9" name="Google Shape;87;p6">
              <a:extLst>
                <a:ext uri="{FF2B5EF4-FFF2-40B4-BE49-F238E27FC236}">
                  <a16:creationId xmlns:a16="http://schemas.microsoft.com/office/drawing/2014/main" id="{DB859487-2693-E742-A2D6-FE6138154ACE}"/>
                </a:ext>
              </a:extLst>
            </p:cNvPr>
            <p:cNvGrpSpPr/>
            <p:nvPr/>
          </p:nvGrpSpPr>
          <p:grpSpPr>
            <a:xfrm rot="10800000" flipH="1">
              <a:off x="-4" y="381007"/>
              <a:ext cx="7072430" cy="771744"/>
              <a:chOff x="-9092084" y="330075"/>
              <a:chExt cx="15574609" cy="1699501"/>
            </a:xfrm>
          </p:grpSpPr>
          <p:sp>
            <p:nvSpPr>
              <p:cNvPr id="20" name="Google Shape;88;p6">
                <a:extLst>
                  <a:ext uri="{FF2B5EF4-FFF2-40B4-BE49-F238E27FC236}">
                    <a16:creationId xmlns:a16="http://schemas.microsoft.com/office/drawing/2014/main" id="{99C03FD4-97DE-F940-BBA4-7A024225A9C3}"/>
                  </a:ext>
                </a:extLst>
              </p:cNvPr>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1" name="Google Shape;89;p6">
                <a:extLst>
                  <a:ext uri="{FF2B5EF4-FFF2-40B4-BE49-F238E27FC236}">
                    <a16:creationId xmlns:a16="http://schemas.microsoft.com/office/drawing/2014/main" id="{D21C3128-3ED0-1942-BFBA-B83A10752B64}"/>
                  </a:ext>
                </a:extLst>
              </p:cNvPr>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sp>
        <p:nvSpPr>
          <p:cNvPr id="7" name="Slide Number Placeholder 6">
            <a:extLst>
              <a:ext uri="{FF2B5EF4-FFF2-40B4-BE49-F238E27FC236}">
                <a16:creationId xmlns:a16="http://schemas.microsoft.com/office/drawing/2014/main" id="{76133D29-4AEA-4E4D-B3F6-604DF25E03D8}"/>
              </a:ext>
            </a:extLst>
          </p:cNvPr>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047888C8-C036-413E-A3F3-0735EDD9D6A6}" type="slidenum">
              <a:rPr lang="en-AU" smtClean="0"/>
              <a:pPr/>
              <a:t>‹#›</a:t>
            </a:fld>
            <a:endParaRPr lang="en-AU"/>
          </a:p>
        </p:txBody>
      </p:sp>
    </p:spTree>
    <p:extLst>
      <p:ext uri="{BB962C8B-B14F-4D97-AF65-F5344CB8AC3E}">
        <p14:creationId xmlns:p14="http://schemas.microsoft.com/office/powerpoint/2010/main" val="1797608182"/>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4FBA-49E6-BC43-AEBA-24BBE558471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F71CCFD-C4C0-E746-87AF-67D69F784D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05D2DCC4-6D1A-D84C-8ACB-0A99410AA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FED37F-8432-824F-BF34-0A7D8C9FAAF1}"/>
              </a:ext>
            </a:extLst>
          </p:cNvPr>
          <p:cNvSpPr>
            <a:spLocks noGrp="1"/>
          </p:cNvSpPr>
          <p:nvPr>
            <p:ph type="dt" sz="half" idx="10"/>
          </p:nvPr>
        </p:nvSpPr>
        <p:spPr/>
        <p:txBody>
          <a:bodyPr/>
          <a:lstStyle/>
          <a:p>
            <a:fld id="{5CC7E62A-5CA1-4F16-8012-69DC8605157E}" type="datetime1">
              <a:rPr lang="en-AU" smtClean="0"/>
              <a:t>29/07/2021</a:t>
            </a:fld>
            <a:endParaRPr lang="en-AU"/>
          </a:p>
        </p:txBody>
      </p:sp>
      <p:sp>
        <p:nvSpPr>
          <p:cNvPr id="6" name="Footer Placeholder 5">
            <a:extLst>
              <a:ext uri="{FF2B5EF4-FFF2-40B4-BE49-F238E27FC236}">
                <a16:creationId xmlns:a16="http://schemas.microsoft.com/office/drawing/2014/main" id="{C3662607-8EF3-CD41-8A58-914F2EE87350}"/>
              </a:ext>
            </a:extLst>
          </p:cNvPr>
          <p:cNvSpPr>
            <a:spLocks noGrp="1"/>
          </p:cNvSpPr>
          <p:nvPr>
            <p:ph type="ftr" sz="quarter" idx="11"/>
          </p:nvPr>
        </p:nvSpPr>
        <p:spPr/>
        <p:txBody>
          <a:bodyPr/>
          <a:lstStyle/>
          <a:p>
            <a:endParaRPr lang="en-US" dirty="0"/>
          </a:p>
        </p:txBody>
      </p:sp>
      <p:grpSp>
        <p:nvGrpSpPr>
          <p:cNvPr id="8" name="Google Shape;90;p6">
            <a:extLst>
              <a:ext uri="{FF2B5EF4-FFF2-40B4-BE49-F238E27FC236}">
                <a16:creationId xmlns:a16="http://schemas.microsoft.com/office/drawing/2014/main" id="{527D129C-8712-3447-946B-C72A53447732}"/>
              </a:ext>
            </a:extLst>
          </p:cNvPr>
          <p:cNvGrpSpPr/>
          <p:nvPr/>
        </p:nvGrpSpPr>
        <p:grpSpPr>
          <a:xfrm>
            <a:off x="9989170" y="6187205"/>
            <a:ext cx="2202830" cy="670795"/>
            <a:chOff x="5575242" y="4472723"/>
            <a:chExt cx="2202830" cy="670795"/>
          </a:xfrm>
        </p:grpSpPr>
        <p:sp>
          <p:nvSpPr>
            <p:cNvPr id="9" name="Google Shape;91;p6">
              <a:extLst>
                <a:ext uri="{FF2B5EF4-FFF2-40B4-BE49-F238E27FC236}">
                  <a16:creationId xmlns:a16="http://schemas.microsoft.com/office/drawing/2014/main" id="{806E2222-A578-1F47-8D1B-55178264149D}"/>
                </a:ext>
              </a:extLst>
            </p:cNvPr>
            <p:cNvSpPr/>
            <p:nvPr/>
          </p:nvSpPr>
          <p:spPr>
            <a:xfrm rot="10800000">
              <a:off x="5575242" y="4948334"/>
              <a:ext cx="394200" cy="131400"/>
            </a:xfrm>
            <a:prstGeom prst="triangle">
              <a:avLst>
                <a:gd name="adj" fmla="val 32425"/>
              </a:avLst>
            </a:prstGeom>
            <a:solidFill>
              <a:schemeClr val="accent1">
                <a:lumMod val="5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0" name="Google Shape;92;p6">
              <a:extLst>
                <a:ext uri="{FF2B5EF4-FFF2-40B4-BE49-F238E27FC236}">
                  <a16:creationId xmlns:a16="http://schemas.microsoft.com/office/drawing/2014/main" id="{B8EE1275-F027-FB47-85D7-802E0E7ABCEC}"/>
                </a:ext>
              </a:extLst>
            </p:cNvPr>
            <p:cNvGrpSpPr/>
            <p:nvPr/>
          </p:nvGrpSpPr>
          <p:grpSpPr>
            <a:xfrm flipH="1">
              <a:off x="5734850" y="4472723"/>
              <a:ext cx="2040837" cy="670795"/>
              <a:chOff x="1297954" y="330075"/>
              <a:chExt cx="5169293" cy="1699506"/>
            </a:xfrm>
          </p:grpSpPr>
          <p:sp>
            <p:nvSpPr>
              <p:cNvPr id="14" name="Google Shape;93;p6">
                <a:extLst>
                  <a:ext uri="{FF2B5EF4-FFF2-40B4-BE49-F238E27FC236}">
                    <a16:creationId xmlns:a16="http://schemas.microsoft.com/office/drawing/2014/main" id="{4626C0B2-A78D-B648-8EA2-7F6A6DADDF37}"/>
                  </a:ext>
                </a:extLst>
              </p:cNvPr>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94;p6">
                <a:extLst>
                  <a:ext uri="{FF2B5EF4-FFF2-40B4-BE49-F238E27FC236}">
                    <a16:creationId xmlns:a16="http://schemas.microsoft.com/office/drawing/2014/main" id="{CA7E37B7-58BF-5D46-8527-1E2E67FDD86F}"/>
                  </a:ext>
                </a:extLst>
              </p:cNvPr>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11" name="Google Shape;95;p6">
              <a:extLst>
                <a:ext uri="{FF2B5EF4-FFF2-40B4-BE49-F238E27FC236}">
                  <a16:creationId xmlns:a16="http://schemas.microsoft.com/office/drawing/2014/main" id="{CFE71FA3-6E87-BC4D-82A6-A814A15FEE7F}"/>
                </a:ext>
              </a:extLst>
            </p:cNvPr>
            <p:cNvGrpSpPr/>
            <p:nvPr/>
          </p:nvGrpSpPr>
          <p:grpSpPr>
            <a:xfrm flipH="1">
              <a:off x="5578209" y="4646738"/>
              <a:ext cx="2199863" cy="304563"/>
              <a:chOff x="-5827153" y="330075"/>
              <a:chExt cx="12276019" cy="1699569"/>
            </a:xfrm>
          </p:grpSpPr>
          <p:sp>
            <p:nvSpPr>
              <p:cNvPr id="12" name="Google Shape;96;p6">
                <a:extLst>
                  <a:ext uri="{FF2B5EF4-FFF2-40B4-BE49-F238E27FC236}">
                    <a16:creationId xmlns:a16="http://schemas.microsoft.com/office/drawing/2014/main" id="{EAECB64A-EE28-8B48-A733-855B4D46F9A5}"/>
                  </a:ext>
                </a:extLst>
              </p:cNvPr>
              <p:cNvSpPr/>
              <p:nvPr/>
            </p:nvSpPr>
            <p:spPr>
              <a:xfrm>
                <a:off x="-5827153" y="330144"/>
                <a:ext cx="10612200" cy="1699500"/>
              </a:xfrm>
              <a:prstGeom prst="rect">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3" name="Google Shape;97;p6">
                <a:extLst>
                  <a:ext uri="{FF2B5EF4-FFF2-40B4-BE49-F238E27FC236}">
                    <a16:creationId xmlns:a16="http://schemas.microsoft.com/office/drawing/2014/main" id="{63EBC9EB-7574-C04C-8D89-1226A38ACEEB}"/>
                  </a:ext>
                </a:extLst>
              </p:cNvPr>
              <p:cNvSpPr/>
              <p:nvPr/>
            </p:nvSpPr>
            <p:spPr>
              <a:xfrm>
                <a:off x="4749366" y="330075"/>
                <a:ext cx="1699500" cy="1699500"/>
              </a:xfrm>
              <a:prstGeom prst="rtTriangle">
                <a:avLst/>
              </a:prstGeom>
              <a:solidFill>
                <a:srgbClr val="3A55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grpSp>
        <p:nvGrpSpPr>
          <p:cNvPr id="16" name="Google Shape;82;p6">
            <a:extLst>
              <a:ext uri="{FF2B5EF4-FFF2-40B4-BE49-F238E27FC236}">
                <a16:creationId xmlns:a16="http://schemas.microsoft.com/office/drawing/2014/main" id="{18311FE8-CFE9-5249-844B-BE2D4E93B6B9}"/>
              </a:ext>
            </a:extLst>
          </p:cNvPr>
          <p:cNvGrpSpPr/>
          <p:nvPr/>
        </p:nvGrpSpPr>
        <p:grpSpPr>
          <a:xfrm>
            <a:off x="13656" y="-133350"/>
            <a:ext cx="8205311" cy="1327315"/>
            <a:chOff x="-4" y="40"/>
            <a:chExt cx="7072430" cy="1327315"/>
          </a:xfrm>
        </p:grpSpPr>
        <p:sp>
          <p:nvSpPr>
            <p:cNvPr id="17" name="Google Shape;83;p6">
              <a:extLst>
                <a:ext uri="{FF2B5EF4-FFF2-40B4-BE49-F238E27FC236}">
                  <a16:creationId xmlns:a16="http://schemas.microsoft.com/office/drawing/2014/main" id="{0B615F11-1586-484D-A200-F95621947C98}"/>
                </a:ext>
              </a:extLst>
            </p:cNvPr>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8" name="Google Shape;84;p6">
              <a:extLst>
                <a:ext uri="{FF2B5EF4-FFF2-40B4-BE49-F238E27FC236}">
                  <a16:creationId xmlns:a16="http://schemas.microsoft.com/office/drawing/2014/main" id="{FB4D003A-8660-B04B-B52A-CE953DCD508E}"/>
                </a:ext>
              </a:extLst>
            </p:cNvPr>
            <p:cNvGrpSpPr/>
            <p:nvPr/>
          </p:nvGrpSpPr>
          <p:grpSpPr>
            <a:xfrm rot="10800000" flipH="1">
              <a:off x="3" y="40"/>
              <a:ext cx="6756168" cy="1327315"/>
              <a:chOff x="-2168138" y="330075"/>
              <a:chExt cx="8650663" cy="1699506"/>
            </a:xfrm>
          </p:grpSpPr>
          <p:sp>
            <p:nvSpPr>
              <p:cNvPr id="22" name="Google Shape;85;p6">
                <a:extLst>
                  <a:ext uri="{FF2B5EF4-FFF2-40B4-BE49-F238E27FC236}">
                    <a16:creationId xmlns:a16="http://schemas.microsoft.com/office/drawing/2014/main" id="{4F117A8E-E97B-224A-9D8A-8E7A27DF70BD}"/>
                  </a:ext>
                </a:extLst>
              </p:cNvPr>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3" name="Google Shape;86;p6">
                <a:extLst>
                  <a:ext uri="{FF2B5EF4-FFF2-40B4-BE49-F238E27FC236}">
                    <a16:creationId xmlns:a16="http://schemas.microsoft.com/office/drawing/2014/main" id="{95778EF1-CD61-1440-9CB8-866577831F8F}"/>
                  </a:ext>
                </a:extLst>
              </p:cNvPr>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9" name="Google Shape;87;p6">
              <a:extLst>
                <a:ext uri="{FF2B5EF4-FFF2-40B4-BE49-F238E27FC236}">
                  <a16:creationId xmlns:a16="http://schemas.microsoft.com/office/drawing/2014/main" id="{C056FF01-D8BF-0349-811D-F0E8CBFC4F7E}"/>
                </a:ext>
              </a:extLst>
            </p:cNvPr>
            <p:cNvGrpSpPr/>
            <p:nvPr/>
          </p:nvGrpSpPr>
          <p:grpSpPr>
            <a:xfrm rot="10800000" flipH="1">
              <a:off x="-4" y="381007"/>
              <a:ext cx="7072430" cy="771744"/>
              <a:chOff x="-9092084" y="330075"/>
              <a:chExt cx="15574609" cy="1699501"/>
            </a:xfrm>
          </p:grpSpPr>
          <p:sp>
            <p:nvSpPr>
              <p:cNvPr id="20" name="Google Shape;88;p6">
                <a:extLst>
                  <a:ext uri="{FF2B5EF4-FFF2-40B4-BE49-F238E27FC236}">
                    <a16:creationId xmlns:a16="http://schemas.microsoft.com/office/drawing/2014/main" id="{49AB2AB1-A117-A641-9172-ADCF8B91F8A6}"/>
                  </a:ext>
                </a:extLst>
              </p:cNvPr>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1" name="Google Shape;89;p6">
                <a:extLst>
                  <a:ext uri="{FF2B5EF4-FFF2-40B4-BE49-F238E27FC236}">
                    <a16:creationId xmlns:a16="http://schemas.microsoft.com/office/drawing/2014/main" id="{4B5C40C4-7F24-8245-B304-B63B62BEC8B1}"/>
                  </a:ext>
                </a:extLst>
              </p:cNvPr>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sp>
        <p:nvSpPr>
          <p:cNvPr id="7" name="Slide Number Placeholder 6">
            <a:extLst>
              <a:ext uri="{FF2B5EF4-FFF2-40B4-BE49-F238E27FC236}">
                <a16:creationId xmlns:a16="http://schemas.microsoft.com/office/drawing/2014/main" id="{62D399C9-1832-044B-AE40-7159513B2F47}"/>
              </a:ext>
            </a:extLst>
          </p:cNvPr>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047888C8-C036-413E-A3F3-0735EDD9D6A6}" type="slidenum">
              <a:rPr lang="en-AU" smtClean="0"/>
              <a:pPr/>
              <a:t>‹#›</a:t>
            </a:fld>
            <a:endParaRPr lang="en-AU"/>
          </a:p>
        </p:txBody>
      </p:sp>
    </p:spTree>
    <p:extLst>
      <p:ext uri="{BB962C8B-B14F-4D97-AF65-F5344CB8AC3E}">
        <p14:creationId xmlns:p14="http://schemas.microsoft.com/office/powerpoint/2010/main" val="399132469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F99761-6C8D-6C4B-A1E6-4C184EA539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0DC25D8-222E-AD41-BFDC-5BE8316722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C4C4613-9A85-5F48-8FA5-C0E6334AF0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59721-CD61-4386-B3C9-F336688B22E5}" type="datetime1">
              <a:rPr lang="en-AU" smtClean="0"/>
              <a:t>29/07/2021</a:t>
            </a:fld>
            <a:endParaRPr lang="en-AU"/>
          </a:p>
        </p:txBody>
      </p:sp>
      <p:sp>
        <p:nvSpPr>
          <p:cNvPr id="5" name="Footer Placeholder 4">
            <a:extLst>
              <a:ext uri="{FF2B5EF4-FFF2-40B4-BE49-F238E27FC236}">
                <a16:creationId xmlns:a16="http://schemas.microsoft.com/office/drawing/2014/main" id="{ADC11A59-10BD-CB47-BA90-6B1C51169C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534090F-C6DE-8D41-8F59-CAA6B7847D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7888C8-C036-413E-A3F3-0735EDD9D6A6}" type="slidenum">
              <a:rPr lang="en-AU" smtClean="0"/>
              <a:t>‹#›</a:t>
            </a:fld>
            <a:endParaRPr lang="en-AU" dirty="0"/>
          </a:p>
        </p:txBody>
      </p:sp>
      <p:pic>
        <p:nvPicPr>
          <p:cNvPr id="7" name="Content Placeholder 8"/>
          <p:cNvPicPr>
            <a:picLocks noChangeAspect="1"/>
          </p:cNvPicPr>
          <p:nvPr userDrawn="1"/>
        </p:nvPicPr>
        <p:blipFill rotWithShape="1">
          <a:blip r:embed="rId15" cstate="print">
            <a:extLst>
              <a:ext uri="{28A0092B-C50C-407E-A947-70E740481C1C}">
                <a14:useLocalDpi xmlns:a14="http://schemas.microsoft.com/office/drawing/2010/main" val="0"/>
              </a:ext>
            </a:extLst>
          </a:blip>
          <a:srcRect t="8012" b="8012"/>
          <a:stretch/>
        </p:blipFill>
        <p:spPr>
          <a:xfrm>
            <a:off x="11023600" y="0"/>
            <a:ext cx="1168400" cy="980921"/>
          </a:xfrm>
          <a:prstGeom prst="rect">
            <a:avLst/>
          </a:prstGeom>
          <a:noFill/>
          <a:ln w="12700">
            <a:solidFill>
              <a:schemeClr val="tx1"/>
            </a:solidFill>
          </a:ln>
        </p:spPr>
      </p:pic>
    </p:spTree>
    <p:extLst>
      <p:ext uri="{BB962C8B-B14F-4D97-AF65-F5344CB8AC3E}">
        <p14:creationId xmlns:p14="http://schemas.microsoft.com/office/powerpoint/2010/main" val="3008239515"/>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Lst>
  <p:transition spd="slow">
    <p:wip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duotone>
              <a:schemeClr val="accent5">
                <a:shade val="45000"/>
                <a:satMod val="135000"/>
              </a:schemeClr>
              <a:prstClr val="white"/>
            </a:duotone>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709" y="1071706"/>
            <a:ext cx="11222182" cy="3479511"/>
          </a:xfrm>
          <a:prstGeom prst="rect">
            <a:avLst/>
          </a:prstGeom>
        </p:spPr>
        <p:txBody>
          <a:bodyPr vert="horz" lIns="91440" tIns="45720" rIns="91440" bIns="45720" rtlCol="0" anchor="ctr">
            <a:noAutofit/>
          </a:bodyPr>
          <a:lstStyle/>
          <a:p>
            <a:pPr algn="ctr"/>
            <a:r>
              <a:rPr lang="en-US" sz="4000" b="1" dirty="0">
                <a:latin typeface="Times New Roman" panose="02020603050405020304" pitchFamily="18" charset="0"/>
                <a:cs typeface="Times New Roman" panose="02020603050405020304" pitchFamily="18" charset="0"/>
              </a:rPr>
              <a:t>Utilization of Recycle</a:t>
            </a:r>
            <a:r>
              <a:rPr lang="en-AU" sz="4000" b="1" dirty="0">
                <a:latin typeface="Times New Roman" panose="02020603050405020304" pitchFamily="18" charset="0"/>
                <a:cs typeface="Times New Roman" panose="02020603050405020304" pitchFamily="18" charset="0"/>
              </a:rPr>
              <a:t>d</a:t>
            </a:r>
            <a:r>
              <a:rPr lang="en-US" sz="4000" b="1" dirty="0">
                <a:latin typeface="Times New Roman" panose="02020603050405020304" pitchFamily="18" charset="0"/>
                <a:cs typeface="Times New Roman" panose="02020603050405020304" pitchFamily="18" charset="0"/>
              </a:rPr>
              <a:t> Concrete Aggregate</a:t>
            </a:r>
            <a:r>
              <a:rPr lang="en-AU" sz="4000" b="1" dirty="0">
                <a:latin typeface="Times New Roman" panose="02020603050405020304" pitchFamily="18" charset="0"/>
                <a:cs typeface="Times New Roman" panose="02020603050405020304" pitchFamily="18" charset="0"/>
              </a:rPr>
              <a:t>s</a:t>
            </a:r>
            <a:r>
              <a:rPr lang="en-US" sz="4000" b="1" dirty="0">
                <a:latin typeface="Times New Roman" panose="02020603050405020304" pitchFamily="18" charset="0"/>
                <a:cs typeface="Times New Roman" panose="02020603050405020304" pitchFamily="18" charset="0"/>
              </a:rPr>
              <a:t> in Construction Industry for Sustainable Development</a:t>
            </a:r>
          </a:p>
        </p:txBody>
      </p:sp>
      <p:pic>
        <p:nvPicPr>
          <p:cNvPr id="7" name="Content Placeholder 8"/>
          <p:cNvPicPr>
            <a:picLocks noGrp="1" noChangeAspect="1"/>
          </p:cNvPicPr>
          <p:nvPr>
            <p:ph sz="half" idx="4294967295"/>
          </p:nvPr>
        </p:nvPicPr>
        <p:blipFill rotWithShape="1">
          <a:blip r:embed="rId4" cstate="print">
            <a:extLst>
              <a:ext uri="{28A0092B-C50C-407E-A947-70E740481C1C}">
                <a14:useLocalDpi xmlns:a14="http://schemas.microsoft.com/office/drawing/2010/main" val="0"/>
              </a:ext>
            </a:extLst>
          </a:blip>
          <a:srcRect t="8012" b="8012"/>
          <a:stretch/>
        </p:blipFill>
        <p:spPr>
          <a:xfrm>
            <a:off x="10739780" y="0"/>
            <a:ext cx="1452220" cy="1219200"/>
          </a:xfrm>
          <a:prstGeom prst="rect">
            <a:avLst/>
          </a:prstGeom>
          <a:noFill/>
          <a:ln w="12700">
            <a:solidFill>
              <a:schemeClr val="tx1"/>
            </a:solidFill>
          </a:ln>
        </p:spPr>
      </p:pic>
      <p:sp>
        <p:nvSpPr>
          <p:cNvPr id="4" name="Content Placeholder 3"/>
          <p:cNvSpPr>
            <a:spLocks noGrp="1"/>
          </p:cNvSpPr>
          <p:nvPr>
            <p:ph sz="half" idx="4294967295"/>
          </p:nvPr>
        </p:nvSpPr>
        <p:spPr>
          <a:xfrm>
            <a:off x="819150" y="4760703"/>
            <a:ext cx="10671323" cy="1668358"/>
          </a:xfrm>
          <a:prstGeom prst="rect">
            <a:avLst/>
          </a:prstGeom>
        </p:spPr>
        <p:txBody>
          <a:bodyPr vert="horz" lIns="91440" tIns="45720" rIns="91440" bIns="45720" rtlCol="0">
            <a:normAutofit/>
          </a:bodyPr>
          <a:lstStyle/>
          <a:p>
            <a:pPr marL="0" indent="0" algn="ctr">
              <a:buNone/>
            </a:pPr>
            <a:r>
              <a:rPr lang="en-US" sz="2300" i="1" dirty="0">
                <a:latin typeface="Times New Roman" panose="02020603050405020304" pitchFamily="18" charset="0"/>
                <a:cs typeface="Times New Roman" panose="02020603050405020304" pitchFamily="18" charset="0"/>
              </a:rPr>
              <a:t>Dr. Mehrnoush Khavarian </a:t>
            </a:r>
            <a:endParaRPr lang="en-AU" sz="2300" i="1" dirty="0">
              <a:latin typeface="Times New Roman" panose="02020603050405020304" pitchFamily="18" charset="0"/>
              <a:cs typeface="Times New Roman" panose="02020603050405020304" pitchFamily="18" charset="0"/>
            </a:endParaRPr>
          </a:p>
          <a:p>
            <a:pPr marL="0" indent="0" algn="ctr">
              <a:buNone/>
            </a:pPr>
            <a:r>
              <a:rPr lang="en-US" sz="2300" i="1" dirty="0">
                <a:latin typeface="Times New Roman" panose="02020603050405020304" pitchFamily="18" charset="0"/>
                <a:cs typeface="Times New Roman" panose="02020603050405020304" pitchFamily="18" charset="0"/>
              </a:rPr>
              <a:t>School of Architecture and Built Environment</a:t>
            </a:r>
          </a:p>
          <a:p>
            <a:pPr marL="0" indent="0" algn="ctr">
              <a:buNone/>
            </a:pPr>
            <a:r>
              <a:rPr lang="en-US" sz="2300" i="1" dirty="0">
                <a:latin typeface="Times New Roman" panose="02020603050405020304" pitchFamily="18" charset="0"/>
                <a:cs typeface="Times New Roman" panose="02020603050405020304" pitchFamily="18" charset="0"/>
              </a:rPr>
              <a:t>University of Newcastle</a:t>
            </a:r>
          </a:p>
        </p:txBody>
      </p:sp>
    </p:spTree>
    <p:extLst>
      <p:ext uri="{BB962C8B-B14F-4D97-AF65-F5344CB8AC3E}">
        <p14:creationId xmlns:p14="http://schemas.microsoft.com/office/powerpoint/2010/main" val="143799090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7CFE0-A8F3-421C-BEAA-8D4F818020B5}"/>
              </a:ext>
            </a:extLst>
          </p:cNvPr>
          <p:cNvSpPr>
            <a:spLocks noGrp="1"/>
          </p:cNvSpPr>
          <p:nvPr>
            <p:ph type="title"/>
          </p:nvPr>
        </p:nvSpPr>
        <p:spPr>
          <a:xfrm>
            <a:off x="0" y="-29723"/>
            <a:ext cx="10515600" cy="1325563"/>
          </a:xfrm>
        </p:spPr>
        <p:txBody>
          <a:bodyPr vert="horz" lIns="91440" tIns="45720" rIns="91440" bIns="45720" rtlCol="0" anchor="ctr">
            <a:normAutofit/>
          </a:bodyPr>
          <a:lstStyle/>
          <a:p>
            <a:r>
              <a:rPr lang="en-US" sz="2800" b="1" dirty="0">
                <a:solidFill>
                  <a:prstClr val="black"/>
                </a:solidFill>
                <a:latin typeface="Times New Roman" panose="02020603050405020304" pitchFamily="18" charset="0"/>
                <a:cs typeface="Times New Roman" panose="02020603050405020304" pitchFamily="18" charset="0"/>
              </a:rPr>
              <a:t>Suggested Treatment Method</a:t>
            </a:r>
            <a:endParaRPr lang="en-AU" sz="2800"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211920" y="2132823"/>
            <a:ext cx="7150779" cy="3046988"/>
          </a:xfrm>
          <a:prstGeom prst="rect">
            <a:avLst/>
          </a:prstGeom>
          <a:ln>
            <a:noFill/>
          </a:ln>
        </p:spPr>
        <p:txBody>
          <a:bodyPr wrap="square">
            <a:spAutoFit/>
          </a:bodyPr>
          <a:lstStyle/>
          <a:p>
            <a:pPr marL="128016" lvl="1" indent="0" algn="just">
              <a:buNone/>
            </a:pPr>
            <a:r>
              <a:rPr lang="en-GB" sz="2400" dirty="0">
                <a:latin typeface="Times New Roman" panose="02020603050405020304" pitchFamily="18" charset="0"/>
                <a:cs typeface="Times New Roman" panose="02020603050405020304" pitchFamily="18" charset="0"/>
              </a:rPr>
              <a:t>Amongst suggested methods, screening and pre-soaking in water are:</a:t>
            </a:r>
          </a:p>
          <a:p>
            <a:pPr marL="128016" lvl="1" indent="0" algn="just">
              <a:buNone/>
            </a:pPr>
            <a:endParaRPr lang="en-GB" sz="2400" dirty="0">
              <a:latin typeface="Times New Roman" panose="02020603050405020304" pitchFamily="18" charset="0"/>
              <a:cs typeface="Times New Roman" panose="02020603050405020304" pitchFamily="18" charset="0"/>
            </a:endParaRPr>
          </a:p>
          <a:p>
            <a:pPr marL="470916" lvl="1" indent="-342900" algn="jus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more practical in the construction industry in terms of economic and environment aspects </a:t>
            </a:r>
          </a:p>
          <a:p>
            <a:pPr marL="128016" lvl="1" indent="0" algn="just">
              <a:buNone/>
            </a:pPr>
            <a:endParaRPr lang="en-GB" sz="2400" dirty="0">
              <a:latin typeface="Times New Roman" panose="02020603050405020304" pitchFamily="18" charset="0"/>
              <a:cs typeface="Times New Roman" panose="02020603050405020304" pitchFamily="18" charset="0"/>
            </a:endParaRPr>
          </a:p>
          <a:p>
            <a:pPr marL="470916" lvl="1" indent="-342900" algn="jus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contributed in less energy consumption in compare with thermal and chemical treatment</a:t>
            </a:r>
          </a:p>
        </p:txBody>
      </p:sp>
      <p:pic>
        <p:nvPicPr>
          <p:cNvPr id="13" name="Picture 12">
            <a:extLst>
              <a:ext uri="{FF2B5EF4-FFF2-40B4-BE49-F238E27FC236}">
                <a16:creationId xmlns:a16="http://schemas.microsoft.com/office/drawing/2014/main" id="{14F6EDDD-5334-48A4-8F4D-99DFD8624011}"/>
              </a:ext>
            </a:extLst>
          </p:cNvPr>
          <p:cNvPicPr>
            <a:picLocks noChangeAspect="1"/>
          </p:cNvPicPr>
          <p:nvPr/>
        </p:nvPicPr>
        <p:blipFill>
          <a:blip r:embed="rId3"/>
          <a:stretch>
            <a:fillRect/>
          </a:stretch>
        </p:blipFill>
        <p:spPr>
          <a:xfrm>
            <a:off x="7881257" y="2002098"/>
            <a:ext cx="3969573" cy="3308437"/>
          </a:xfrm>
          <a:prstGeom prst="rect">
            <a:avLst/>
          </a:prstGeom>
        </p:spPr>
      </p:pic>
      <p:sp>
        <p:nvSpPr>
          <p:cNvPr id="6" name="Slide Number Placeholder 5"/>
          <p:cNvSpPr>
            <a:spLocks noGrp="1"/>
          </p:cNvSpPr>
          <p:nvPr>
            <p:ph type="sldNum" sz="quarter" idx="12"/>
          </p:nvPr>
        </p:nvSpPr>
        <p:spPr/>
        <p:txBody>
          <a:bodyPr/>
          <a:lstStyle/>
          <a:p>
            <a:fld id="{047888C8-C036-413E-A3F3-0735EDD9D6A6}" type="slidenum">
              <a:rPr lang="en-AU" smtClean="0"/>
              <a:t>10</a:t>
            </a:fld>
            <a:endParaRPr lang="en-AU"/>
          </a:p>
        </p:txBody>
      </p:sp>
    </p:spTree>
    <p:extLst>
      <p:ext uri="{BB962C8B-B14F-4D97-AF65-F5344CB8AC3E}">
        <p14:creationId xmlns:p14="http://schemas.microsoft.com/office/powerpoint/2010/main" val="4226176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4660" y="210773"/>
            <a:ext cx="7244979" cy="778934"/>
          </a:xfrm>
        </p:spPr>
        <p:txBody>
          <a:bodyPr/>
          <a:lstStyle/>
          <a:p>
            <a:pPr rtl="0" eaLnBrk="1" latinLnBrk="0" hangingPunct="1"/>
            <a:r>
              <a:rPr lang="en-US" sz="2800" b="1" kern="1200" dirty="0">
                <a:solidFill>
                  <a:srgbClr val="000000"/>
                </a:solidFill>
                <a:effectLst/>
                <a:latin typeface="Times New Roman"/>
                <a:ea typeface="+mn-ea"/>
                <a:cs typeface="Times New Roman"/>
              </a:rPr>
              <a:t>Aims and Objectives </a:t>
            </a:r>
            <a:endParaRPr lang="en-US" dirty="0">
              <a:effectLst/>
            </a:endParaRPr>
          </a:p>
        </p:txBody>
      </p:sp>
      <p:sp>
        <p:nvSpPr>
          <p:cNvPr id="5" name="Slide Number Placeholder 4"/>
          <p:cNvSpPr>
            <a:spLocks noGrp="1"/>
          </p:cNvSpPr>
          <p:nvPr>
            <p:ph type="sldNum" sz="quarter" idx="12"/>
          </p:nvPr>
        </p:nvSpPr>
        <p:spPr/>
        <p:txBody>
          <a:bodyPr/>
          <a:lstStyle/>
          <a:p>
            <a:fld id="{047888C8-C036-413E-A3F3-0735EDD9D6A6}" type="slidenum">
              <a:rPr lang="en-AU" smtClean="0"/>
              <a:t>11</a:t>
            </a:fld>
            <a:endParaRPr lang="en-AU" dirty="0"/>
          </a:p>
        </p:txBody>
      </p:sp>
      <p:sp>
        <p:nvSpPr>
          <p:cNvPr id="9" name="TextBox 8">
            <a:extLst>
              <a:ext uri="{FF2B5EF4-FFF2-40B4-BE49-F238E27FC236}">
                <a16:creationId xmlns:a16="http://schemas.microsoft.com/office/drawing/2014/main" id="{D8AEC4F4-0DCA-4A96-9DC8-1EF1C25F284B}"/>
              </a:ext>
            </a:extLst>
          </p:cNvPr>
          <p:cNvSpPr txBox="1"/>
          <p:nvPr/>
        </p:nvSpPr>
        <p:spPr>
          <a:xfrm>
            <a:off x="451262" y="1177072"/>
            <a:ext cx="10842172" cy="4647426"/>
          </a:xfrm>
          <a:prstGeom prst="rect">
            <a:avLst/>
          </a:prstGeom>
          <a:noFill/>
        </p:spPr>
        <p:txBody>
          <a:bodyPr wrap="square" rtlCol="0">
            <a:spAutoFit/>
          </a:bodyPr>
          <a:lstStyle/>
          <a:p>
            <a:pPr marL="568325" indent="-512763" algn="just">
              <a:buFont typeface="Wingdings" panose="05000000000000000000" pitchFamily="2" charset="2"/>
              <a:buChar char="Ø"/>
            </a:pPr>
            <a:r>
              <a:rPr lang="en-GB" sz="2400" dirty="0">
                <a:latin typeface="Times New Roman" panose="02020603050405020304" pitchFamily="18" charset="0"/>
                <a:cs typeface="Times New Roman" panose="02020603050405020304" pitchFamily="18" charset="0"/>
              </a:rPr>
              <a:t>To investigate the feasibility of screening and pre-soaking methods as a potential solution for the production of high-quality </a:t>
            </a:r>
            <a:r>
              <a:rPr lang="en-AU" sz="2400" dirty="0">
                <a:latin typeface="Times New Roman" panose="02020603050405020304" pitchFamily="18" charset="0"/>
                <a:cs typeface="Times New Roman" panose="02020603050405020304" pitchFamily="18" charset="0"/>
              </a:rPr>
              <a:t>recycled aggregates</a:t>
            </a:r>
            <a:r>
              <a:rPr lang="en-GB" sz="2400" dirty="0">
                <a:latin typeface="Times New Roman" panose="02020603050405020304" pitchFamily="18" charset="0"/>
                <a:cs typeface="Times New Roman" panose="02020603050405020304" pitchFamily="18" charset="0"/>
              </a:rPr>
              <a:t>-concrete. </a:t>
            </a:r>
          </a:p>
          <a:p>
            <a:pPr marL="568325" indent="-512763" algn="just">
              <a:buFont typeface="Wingdings" panose="05000000000000000000" pitchFamily="2" charset="2"/>
              <a:buChar char="Ø"/>
            </a:pPr>
            <a:endParaRPr lang="en-GB" sz="2400" dirty="0">
              <a:latin typeface="Times New Roman" panose="02020603050405020304" pitchFamily="18" charset="0"/>
              <a:cs typeface="Times New Roman" panose="02020603050405020304" pitchFamily="18" charset="0"/>
            </a:endParaRPr>
          </a:p>
          <a:p>
            <a:pPr marL="568325" indent="-512763" algn="just">
              <a:buFont typeface="Wingdings" panose="05000000000000000000" pitchFamily="2" charset="2"/>
              <a:buChar char="Ø"/>
            </a:pPr>
            <a:r>
              <a:rPr lang="en-AU" sz="2400" dirty="0">
                <a:latin typeface="Times New Roman" panose="02020603050405020304" pitchFamily="18" charset="0"/>
                <a:cs typeface="Times New Roman" panose="02020603050405020304" pitchFamily="18" charset="0"/>
              </a:rPr>
              <a:t>To study water absorption, particle size distribution and crushing value</a:t>
            </a:r>
            <a:r>
              <a:rPr lang="en-US" sz="2400" dirty="0">
                <a:latin typeface="Times New Roman" panose="02020603050405020304" pitchFamily="18" charset="0"/>
                <a:cs typeface="Times New Roman" panose="02020603050405020304" pitchFamily="18" charset="0"/>
              </a:rPr>
              <a:t> of </a:t>
            </a:r>
            <a:r>
              <a:rPr lang="en-AU" sz="2400" dirty="0">
                <a:latin typeface="Times New Roman" panose="02020603050405020304" pitchFamily="18" charset="0"/>
                <a:cs typeface="Times New Roman" panose="02020603050405020304" pitchFamily="18" charset="0"/>
              </a:rPr>
              <a:t>recycled concrete aggregates</a:t>
            </a:r>
            <a:r>
              <a:rPr lang="en-US" sz="2400" dirty="0">
                <a:latin typeface="Times New Roman" panose="02020603050405020304" pitchFamily="18" charset="0"/>
                <a:cs typeface="Times New Roman" panose="02020603050405020304" pitchFamily="18" charset="0"/>
              </a:rPr>
              <a:t>.</a:t>
            </a:r>
          </a:p>
          <a:p>
            <a:pPr marL="568325" indent="-512763" algn="just">
              <a:buFont typeface="Wingdings" panose="05000000000000000000" pitchFamily="2" charset="2"/>
              <a:buChar char="Ø"/>
            </a:pPr>
            <a:endParaRPr lang="en-US" sz="2400" dirty="0">
              <a:latin typeface="Times New Roman" panose="02020603050405020304" pitchFamily="18" charset="0"/>
              <a:cs typeface="Times New Roman" panose="02020603050405020304" pitchFamily="18" charset="0"/>
            </a:endParaRPr>
          </a:p>
          <a:p>
            <a:pPr marL="568325" indent="-512763" algn="just">
              <a:buFont typeface="Wingdings" panose="05000000000000000000" pitchFamily="2" charset="2"/>
              <a:buChar char="Ø"/>
            </a:pPr>
            <a:r>
              <a:rPr lang="en-GB" sz="2400" dirty="0">
                <a:latin typeface="Times New Roman" panose="02020603050405020304" pitchFamily="18" charset="0"/>
                <a:cs typeface="Times New Roman" panose="02020603050405020304" pitchFamily="18" charset="0"/>
              </a:rPr>
              <a:t>To measure the fresh and hardened properties such as workability, shrinkage,, compressive and tensile strengths, elastic modulus and microstructure behaviour of </a:t>
            </a:r>
            <a:r>
              <a:rPr lang="en-AU" sz="2400" dirty="0">
                <a:latin typeface="Times New Roman" panose="02020603050405020304" pitchFamily="18" charset="0"/>
                <a:cs typeface="Times New Roman" panose="02020603050405020304" pitchFamily="18" charset="0"/>
              </a:rPr>
              <a:t>recycled aggregates</a:t>
            </a:r>
            <a:r>
              <a:rPr lang="en-GB" sz="2400" dirty="0">
                <a:latin typeface="Times New Roman" panose="02020603050405020304" pitchFamily="18" charset="0"/>
                <a:cs typeface="Times New Roman" panose="02020603050405020304" pitchFamily="18" charset="0"/>
              </a:rPr>
              <a:t>-concrete.</a:t>
            </a:r>
          </a:p>
          <a:p>
            <a:pPr marL="568325" indent="-512763" algn="just">
              <a:buFont typeface="Wingdings" panose="05000000000000000000" pitchFamily="2" charset="2"/>
              <a:buChar char="Ø"/>
            </a:pPr>
            <a:endParaRPr lang="en-GB" sz="1600" dirty="0">
              <a:latin typeface="Times New Roman" panose="02020603050405020304" pitchFamily="18" charset="0"/>
              <a:cs typeface="Times New Roman" panose="02020603050405020304" pitchFamily="18" charset="0"/>
            </a:endParaRPr>
          </a:p>
          <a:p>
            <a:pPr marL="568325" indent="-512763" algn="just">
              <a:buFont typeface="Wingdings" panose="05000000000000000000" pitchFamily="2" charset="2"/>
              <a:buChar char="Ø"/>
            </a:pPr>
            <a:r>
              <a:rPr lang="en-AU" sz="2400" dirty="0">
                <a:latin typeface="Times New Roman" panose="02020603050405020304" pitchFamily="18" charset="0"/>
                <a:cs typeface="Times New Roman" panose="02020603050405020304" pitchFamily="18" charset="0"/>
              </a:rPr>
              <a:t>To investigate the influence of the numbers of screening and replacement levels of RCA on the properties of concrete </a:t>
            </a:r>
            <a:r>
              <a:rPr lang="en-GB" sz="2400" dirty="0">
                <a:latin typeface="Times New Roman" panose="02020603050405020304" pitchFamily="18" charset="0"/>
                <a:cs typeface="Times New Roman" panose="02020603050405020304" pitchFamily="18" charset="0"/>
              </a:rPr>
              <a:t>mixes.</a:t>
            </a:r>
          </a:p>
          <a:p>
            <a:pPr marL="568325" indent="-512763" algn="just">
              <a:buFont typeface="Wingdings" panose="05000000000000000000" pitchFamily="2" charset="2"/>
              <a:buChar char="Ø"/>
            </a:pPr>
            <a:endParaRPr lang="en-A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7697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7888C8-C036-413E-A3F3-0735EDD9D6A6}" type="slidenum">
              <a:rPr lang="en-AU" smtClean="0"/>
              <a:t>12</a:t>
            </a:fld>
            <a:endParaRPr lang="en-AU"/>
          </a:p>
        </p:txBody>
      </p:sp>
      <p:sp>
        <p:nvSpPr>
          <p:cNvPr id="4" name="TextBox 3"/>
          <p:cNvSpPr txBox="1"/>
          <p:nvPr/>
        </p:nvSpPr>
        <p:spPr>
          <a:xfrm>
            <a:off x="1722120" y="2683192"/>
            <a:ext cx="8244839" cy="1569660"/>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Characterization of Recycled Concrete Aggregates</a:t>
            </a:r>
          </a:p>
        </p:txBody>
      </p:sp>
    </p:spTree>
    <p:extLst>
      <p:ext uri="{BB962C8B-B14F-4D97-AF65-F5344CB8AC3E}">
        <p14:creationId xmlns:p14="http://schemas.microsoft.com/office/powerpoint/2010/main" val="191824338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4FF53-8FD9-4BDA-A7C4-29A4FDB8F4E5}"/>
              </a:ext>
            </a:extLst>
          </p:cNvPr>
          <p:cNvSpPr>
            <a:spLocks noGrp="1"/>
          </p:cNvSpPr>
          <p:nvPr>
            <p:ph type="title" idx="4294967295"/>
          </p:nvPr>
        </p:nvSpPr>
        <p:spPr>
          <a:xfrm>
            <a:off x="0" y="349250"/>
            <a:ext cx="7235825" cy="790575"/>
          </a:xfrm>
        </p:spPr>
        <p:txBody>
          <a:bodyPr>
            <a:normAutofit/>
          </a:bodyPr>
          <a:lstStyle/>
          <a:p>
            <a:r>
              <a:rPr lang="en-AU" sz="2800" b="1" dirty="0">
                <a:solidFill>
                  <a:prstClr val="black"/>
                </a:solidFill>
                <a:latin typeface="Times New Roman" panose="02020603050405020304" pitchFamily="18" charset="0"/>
                <a:cs typeface="Times New Roman" panose="02020603050405020304" pitchFamily="18" charset="0"/>
              </a:rPr>
              <a:t>Screening Process</a:t>
            </a:r>
          </a:p>
        </p:txBody>
      </p:sp>
      <p:graphicFrame>
        <p:nvGraphicFramePr>
          <p:cNvPr id="7" name="Diagram 6"/>
          <p:cNvGraphicFramePr/>
          <p:nvPr>
            <p:extLst>
              <p:ext uri="{D42A27DB-BD31-4B8C-83A1-F6EECF244321}">
                <p14:modId xmlns:p14="http://schemas.microsoft.com/office/powerpoint/2010/main" val="4010745828"/>
              </p:ext>
            </p:extLst>
          </p:nvPr>
        </p:nvGraphicFramePr>
        <p:xfrm>
          <a:off x="7210004" y="1220087"/>
          <a:ext cx="4731143" cy="5326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p:cNvGrpSpPr/>
          <p:nvPr/>
        </p:nvGrpSpPr>
        <p:grpSpPr>
          <a:xfrm>
            <a:off x="733425" y="3132928"/>
            <a:ext cx="5143480" cy="3414071"/>
            <a:chOff x="0" y="3277274"/>
            <a:chExt cx="5143480" cy="3414071"/>
          </a:xfrm>
        </p:grpSpPr>
        <p:pic>
          <p:nvPicPr>
            <p:cNvPr id="9" name="Picture 8" descr="A picture containing outdoor, ground, sky, power shovel&#10;&#10;Description automatically generated">
              <a:extLst>
                <a:ext uri="{FF2B5EF4-FFF2-40B4-BE49-F238E27FC236}">
                  <a16:creationId xmlns:a16="http://schemas.microsoft.com/office/drawing/2014/main" id="{C15D7761-FF3D-444D-BFED-CCB9A0017C3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0" y="3277274"/>
              <a:ext cx="5143480" cy="3411449"/>
            </a:xfrm>
            <a:prstGeom prst="rect">
              <a:avLst/>
            </a:prstGeom>
          </p:spPr>
        </p:pic>
        <p:sp>
          <p:nvSpPr>
            <p:cNvPr id="5" name="Rectangle 1"/>
            <p:cNvSpPr>
              <a:spLocks noChangeArrowheads="1"/>
            </p:cNvSpPr>
            <p:nvPr/>
          </p:nvSpPr>
          <p:spPr bwMode="auto">
            <a:xfrm>
              <a:off x="0" y="6352791"/>
              <a:ext cx="5143480" cy="33855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Screening </a:t>
              </a:r>
              <a:r>
                <a:rPr lang="en-AU" altLang="en-US" sz="1600" dirty="0">
                  <a:latin typeface="Times New Roman" panose="02020603050405020304" pitchFamily="18" charset="0"/>
                  <a:ea typeface="Calibri" panose="020F0502020204030204" pitchFamily="34" charset="0"/>
                  <a:cs typeface="Times New Roman" panose="02020603050405020304" pitchFamily="18" charset="0"/>
                </a:rPr>
                <a:t>Machine (</a:t>
              </a:r>
              <a:r>
                <a:rPr lang="en-AU" altLang="en-US" sz="1600" dirty="0" err="1">
                  <a:latin typeface="Times New Roman" panose="02020603050405020304" pitchFamily="18" charset="0"/>
                  <a:ea typeface="Calibri" panose="020F0502020204030204" pitchFamily="34" charset="0"/>
                  <a:cs typeface="Times New Roman" panose="02020603050405020304" pitchFamily="18" charset="0"/>
                </a:rPr>
                <a:t>Concrush</a:t>
              </a:r>
              <a:r>
                <a:rPr lang="en-AU" altLang="en-US" sz="1600" dirty="0">
                  <a:latin typeface="Times New Roman" panose="02020603050405020304" pitchFamily="18" charset="0"/>
                  <a:ea typeface="Calibri" panose="020F0502020204030204" pitchFamily="34" charset="0"/>
                  <a:cs typeface="Times New Roman" panose="02020603050405020304" pitchFamily="18" charset="0"/>
                </a:rPr>
                <a:t> Co.)</a:t>
              </a:r>
              <a:endParaRPr kumimoji="0" lang="en-AU"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6" name="Rectangle 5"/>
          <p:cNvSpPr/>
          <p:nvPr/>
        </p:nvSpPr>
        <p:spPr>
          <a:xfrm>
            <a:off x="361949" y="1338034"/>
            <a:ext cx="6419851" cy="1754326"/>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In our project, two types of recycled aggregates from different waste sources were studied.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One of them generated from a higher quality waste source (1SRCA) with once screening,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and another type (RA) were screened four times.</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03420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1" y="349956"/>
            <a:ext cx="6953956" cy="835377"/>
          </a:xfrm>
        </p:spPr>
        <p:txBody>
          <a:bodyPr>
            <a:normAutofit/>
          </a:bodyPr>
          <a:lstStyle/>
          <a:p>
            <a:r>
              <a:rPr lang="en-GB" altLang="en-US" sz="2800" b="1" dirty="0">
                <a:solidFill>
                  <a:prstClr val="black"/>
                </a:solidFill>
                <a:latin typeface="Times New Roman" panose="02020603050405020304" pitchFamily="18" charset="0"/>
                <a:cs typeface="Times New Roman" panose="02020603050405020304" pitchFamily="18" charset="0"/>
              </a:rPr>
              <a:t>3D Model Observation</a:t>
            </a:r>
            <a:endParaRPr lang="en-AU" sz="2800" b="1" dirty="0">
              <a:solidFill>
                <a:prstClr val="black"/>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274320" y="1367332"/>
            <a:ext cx="2743200" cy="2307893"/>
            <a:chOff x="-1238" y="1353610"/>
            <a:chExt cx="2743200" cy="2307893"/>
          </a:xfrm>
        </p:grpSpPr>
        <p:pic>
          <p:nvPicPr>
            <p:cNvPr id="2054" name="Picture 7" descr="Screenshot 2019-11-04 19.22.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 y="1353610"/>
              <a:ext cx="2743200" cy="18906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29104" y="3305893"/>
              <a:ext cx="482515" cy="355610"/>
            </a:xfrm>
            <a:prstGeom prst="rect">
              <a:avLst/>
            </a:prstGeom>
            <a:solidFill>
              <a:schemeClr val="bg1"/>
            </a:solidFill>
          </p:spPr>
          <p:txBody>
            <a:bodyPr wrap="none" rtlCol="0">
              <a:spAutoFit/>
            </a:bodyPr>
            <a:lstStyle/>
            <a:p>
              <a:r>
                <a:rPr lang="en-AU" dirty="0">
                  <a:latin typeface="Times New Roman" panose="02020603050405020304" pitchFamily="18" charset="0"/>
                  <a:cs typeface="Times New Roman" panose="02020603050405020304" pitchFamily="18" charset="0"/>
                </a:rPr>
                <a:t>NA</a:t>
              </a:r>
            </a:p>
          </p:txBody>
        </p:sp>
      </p:grpSp>
      <p:grpSp>
        <p:nvGrpSpPr>
          <p:cNvPr id="13" name="Group 12"/>
          <p:cNvGrpSpPr>
            <a:grpSpLocks noChangeAspect="1"/>
          </p:cNvGrpSpPr>
          <p:nvPr/>
        </p:nvGrpSpPr>
        <p:grpSpPr>
          <a:xfrm>
            <a:off x="3238483" y="1360639"/>
            <a:ext cx="2743200" cy="2274793"/>
            <a:chOff x="3048389" y="1353859"/>
            <a:chExt cx="3017520" cy="2502272"/>
          </a:xfrm>
        </p:grpSpPr>
        <p:pic>
          <p:nvPicPr>
            <p:cNvPr id="2053" name="Picture 5" descr="Screenshot 2019-11-04 19.13.55"/>
            <p:cNvPicPr>
              <a:picLocks noChangeArrowheads="1"/>
            </p:cNvPicPr>
            <p:nvPr/>
          </p:nvPicPr>
          <p:blipFill>
            <a:blip r:embed="rId4">
              <a:extLst>
                <a:ext uri="{28A0092B-C50C-407E-A947-70E740481C1C}">
                  <a14:useLocalDpi xmlns:a14="http://schemas.microsoft.com/office/drawing/2010/main" val="0"/>
                </a:ext>
              </a:extLst>
            </a:blip>
            <a:srcRect l="24117" t="8574" r="25655" b="296"/>
            <a:stretch>
              <a:fillRect/>
            </a:stretch>
          </p:blipFill>
          <p:spPr bwMode="auto">
            <a:xfrm>
              <a:off x="3048389" y="1353859"/>
              <a:ext cx="3017520" cy="208496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136740" y="3449866"/>
              <a:ext cx="823815" cy="406265"/>
            </a:xfrm>
            <a:prstGeom prst="rect">
              <a:avLst/>
            </a:prstGeom>
            <a:solidFill>
              <a:schemeClr val="bg1"/>
            </a:solidFill>
          </p:spPr>
          <p:txBody>
            <a:bodyPr wrap="none" rtlCol="0">
              <a:spAutoFit/>
            </a:bodyPr>
            <a:lstStyle/>
            <a:p>
              <a:pPr lvl="0"/>
              <a:r>
                <a:rPr lang="en-US" dirty="0">
                  <a:latin typeface="Times New Roman" panose="02020603050405020304" pitchFamily="18" charset="0"/>
                  <a:cs typeface="Times New Roman" panose="02020603050405020304" pitchFamily="18" charset="0"/>
                </a:rPr>
                <a:t>0SRA</a:t>
              </a:r>
              <a:endParaRPr lang="en-AU" dirty="0">
                <a:latin typeface="Times New Roman" panose="02020603050405020304" pitchFamily="18" charset="0"/>
                <a:cs typeface="Times New Roman" panose="02020603050405020304" pitchFamily="18" charset="0"/>
              </a:endParaRPr>
            </a:p>
          </p:txBody>
        </p:sp>
      </p:grpSp>
      <p:grpSp>
        <p:nvGrpSpPr>
          <p:cNvPr id="22" name="Group 21"/>
          <p:cNvGrpSpPr>
            <a:grpSpLocks noChangeAspect="1"/>
          </p:cNvGrpSpPr>
          <p:nvPr/>
        </p:nvGrpSpPr>
        <p:grpSpPr>
          <a:xfrm>
            <a:off x="3238483" y="3946298"/>
            <a:ext cx="2743200" cy="2320453"/>
            <a:chOff x="3082703" y="3946299"/>
            <a:chExt cx="2983206" cy="2523473"/>
          </a:xfrm>
        </p:grpSpPr>
        <p:pic>
          <p:nvPicPr>
            <p:cNvPr id="2052" name="Picture 9" descr="Screenshot 2019-11-04 15.57.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2703" y="3946299"/>
              <a:ext cx="2983206" cy="21151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158678" y="6068127"/>
              <a:ext cx="814447" cy="401645"/>
            </a:xfrm>
            <a:prstGeom prst="rect">
              <a:avLst/>
            </a:prstGeom>
            <a:solidFill>
              <a:schemeClr val="bg1"/>
            </a:solidFill>
          </p:spPr>
          <p:txBody>
            <a:bodyPr wrap="none" rtlCol="0">
              <a:spAutoFit/>
            </a:bodyPr>
            <a:lstStyle/>
            <a:p>
              <a:pPr lvl="0"/>
              <a:r>
                <a:rPr lang="en-US" dirty="0">
                  <a:latin typeface="Times New Roman" panose="02020603050405020304" pitchFamily="18" charset="0"/>
                  <a:cs typeface="Times New Roman" panose="02020603050405020304" pitchFamily="18" charset="0"/>
                </a:rPr>
                <a:t>3SRA</a:t>
              </a:r>
              <a:endParaRPr lang="en-US" dirty="0"/>
            </a:p>
          </p:txBody>
        </p:sp>
      </p:grpSp>
      <p:grpSp>
        <p:nvGrpSpPr>
          <p:cNvPr id="23" name="Group 22"/>
          <p:cNvGrpSpPr/>
          <p:nvPr/>
        </p:nvGrpSpPr>
        <p:grpSpPr>
          <a:xfrm>
            <a:off x="274319" y="3946299"/>
            <a:ext cx="2743200" cy="2472453"/>
            <a:chOff x="0" y="3954226"/>
            <a:chExt cx="2743200" cy="2472453"/>
          </a:xfrm>
        </p:grpSpPr>
        <p:pic>
          <p:nvPicPr>
            <p:cNvPr id="2051" name="Picture 10" descr="Screenshot 2019-11-04 19.16.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954226"/>
              <a:ext cx="2743200" cy="19119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088351" y="6057347"/>
              <a:ext cx="748923" cy="369332"/>
            </a:xfrm>
            <a:prstGeom prst="rect">
              <a:avLst/>
            </a:prstGeom>
            <a:solidFill>
              <a:schemeClr val="bg1"/>
            </a:solidFill>
          </p:spPr>
          <p:txBody>
            <a:bodyPr wrap="none" rtlCol="0">
              <a:spAutoFit/>
            </a:bodyPr>
            <a:lstStyle/>
            <a:p>
              <a:pPr lvl="0"/>
              <a:r>
                <a:rPr lang="en-US" dirty="0">
                  <a:latin typeface="Times New Roman" panose="02020603050405020304" pitchFamily="18" charset="0"/>
                  <a:cs typeface="Times New Roman" panose="02020603050405020304" pitchFamily="18" charset="0"/>
                </a:rPr>
                <a:t>2SRA</a:t>
              </a:r>
              <a:endParaRPr lang="en-US" dirty="0"/>
            </a:p>
          </p:txBody>
        </p:sp>
      </p:grpSp>
      <p:grpSp>
        <p:nvGrpSpPr>
          <p:cNvPr id="21" name="Group 20"/>
          <p:cNvGrpSpPr/>
          <p:nvPr/>
        </p:nvGrpSpPr>
        <p:grpSpPr>
          <a:xfrm>
            <a:off x="6127077" y="3927048"/>
            <a:ext cx="2743200" cy="2481978"/>
            <a:chOff x="6125144" y="3955118"/>
            <a:chExt cx="2743200" cy="2481978"/>
          </a:xfrm>
        </p:grpSpPr>
        <p:pic>
          <p:nvPicPr>
            <p:cNvPr id="2050" name="Picture 12" descr="Screenshot 2019-11-04 19.14.41"/>
            <p:cNvPicPr>
              <a:picLocks noChangeArrowheads="1"/>
            </p:cNvPicPr>
            <p:nvPr/>
          </p:nvPicPr>
          <p:blipFill rotWithShape="1">
            <a:blip r:embed="rId7">
              <a:extLst>
                <a:ext uri="{28A0092B-C50C-407E-A947-70E740481C1C}">
                  <a14:useLocalDpi xmlns:a14="http://schemas.microsoft.com/office/drawing/2010/main" val="0"/>
                </a:ext>
              </a:extLst>
            </a:blip>
            <a:srcRect b="6602"/>
            <a:stretch/>
          </p:blipFill>
          <p:spPr bwMode="auto">
            <a:xfrm>
              <a:off x="6125144" y="3955118"/>
              <a:ext cx="2743200" cy="196426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231554" y="6067764"/>
              <a:ext cx="748923" cy="369332"/>
            </a:xfrm>
            <a:prstGeom prst="rect">
              <a:avLst/>
            </a:prstGeom>
            <a:solidFill>
              <a:schemeClr val="bg1"/>
            </a:solidFill>
          </p:spPr>
          <p:txBody>
            <a:bodyPr wrap="none" rtlCol="0">
              <a:spAutoFit/>
            </a:bodyPr>
            <a:lstStyle/>
            <a:p>
              <a:pPr lvl="0"/>
              <a:r>
                <a:rPr lang="en-US" dirty="0">
                  <a:latin typeface="Times New Roman" panose="02020603050405020304" pitchFamily="18" charset="0"/>
                  <a:cs typeface="Times New Roman" panose="02020603050405020304" pitchFamily="18" charset="0"/>
                </a:rPr>
                <a:t>4SRA</a:t>
              </a:r>
              <a:endParaRPr lang="en-US" dirty="0"/>
            </a:p>
          </p:txBody>
        </p:sp>
      </p:grpSp>
      <p:sp>
        <p:nvSpPr>
          <p:cNvPr id="4" name="Slide Number Placeholder 3"/>
          <p:cNvSpPr>
            <a:spLocks noGrp="1"/>
          </p:cNvSpPr>
          <p:nvPr>
            <p:ph type="sldNum" sz="quarter" idx="12"/>
          </p:nvPr>
        </p:nvSpPr>
        <p:spPr/>
        <p:txBody>
          <a:bodyPr/>
          <a:lstStyle/>
          <a:p>
            <a:fld id="{047888C8-C036-413E-A3F3-0735EDD9D6A6}" type="slidenum">
              <a:rPr lang="en-AU" smtClean="0"/>
              <a:t>14</a:t>
            </a:fld>
            <a:endParaRPr lang="en-AU"/>
          </a:p>
        </p:txBody>
      </p:sp>
      <p:grpSp>
        <p:nvGrpSpPr>
          <p:cNvPr id="15" name="Group 14"/>
          <p:cNvGrpSpPr/>
          <p:nvPr/>
        </p:nvGrpSpPr>
        <p:grpSpPr>
          <a:xfrm>
            <a:off x="9131477" y="2358914"/>
            <a:ext cx="2743200" cy="2459425"/>
            <a:chOff x="9131477" y="2358914"/>
            <a:chExt cx="3035808" cy="2459425"/>
          </a:xfrm>
        </p:grpSpPr>
        <p:pic>
          <p:nvPicPr>
            <p:cNvPr id="2049" name="Picture 13" descr="Screenshot 2019-11-04 19.20.3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1477" y="2358914"/>
              <a:ext cx="3035808" cy="209009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092144" y="4449007"/>
              <a:ext cx="104885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1SRCA </a:t>
              </a:r>
              <a:endParaRPr lang="en-US" dirty="0"/>
            </a:p>
          </p:txBody>
        </p:sp>
      </p:grpSp>
      <p:grpSp>
        <p:nvGrpSpPr>
          <p:cNvPr id="14" name="Group 13"/>
          <p:cNvGrpSpPr>
            <a:grpSpLocks noChangeAspect="1"/>
          </p:cNvGrpSpPr>
          <p:nvPr/>
        </p:nvGrpSpPr>
        <p:grpSpPr>
          <a:xfrm>
            <a:off x="6127077" y="1360639"/>
            <a:ext cx="2743200" cy="2314586"/>
            <a:chOff x="6127077" y="1360639"/>
            <a:chExt cx="2962087" cy="2499273"/>
          </a:xfrm>
        </p:grpSpPr>
        <p:sp>
          <p:nvSpPr>
            <p:cNvPr id="20" name="TextBox 19"/>
            <p:cNvSpPr txBox="1"/>
            <p:nvPr/>
          </p:nvSpPr>
          <p:spPr>
            <a:xfrm>
              <a:off x="7175877" y="3461110"/>
              <a:ext cx="808681" cy="398802"/>
            </a:xfrm>
            <a:prstGeom prst="rect">
              <a:avLst/>
            </a:prstGeom>
            <a:solidFill>
              <a:schemeClr val="bg1"/>
            </a:solidFill>
          </p:spPr>
          <p:txBody>
            <a:bodyPr wrap="none" rtlCol="0">
              <a:spAutoFit/>
            </a:bodyPr>
            <a:lstStyle/>
            <a:p>
              <a:pPr lvl="0"/>
              <a:r>
                <a:rPr lang="en-US" dirty="0">
                  <a:latin typeface="Times New Roman" panose="02020603050405020304" pitchFamily="18" charset="0"/>
                  <a:cs typeface="Times New Roman" panose="02020603050405020304" pitchFamily="18" charset="0"/>
                </a:rPr>
                <a:t>1SRA</a:t>
              </a:r>
              <a:endParaRPr lang="en-US" dirty="0"/>
            </a:p>
          </p:txBody>
        </p:sp>
        <p:pic>
          <p:nvPicPr>
            <p:cNvPr id="1026" name="Picture 2" descr="D:\Dropbox\Share folders\Ali\UoN\Publications\RCA - Ben &amp; Issa\Image\Screenshot 2019-11-04 19.12.47.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585" t="2110" r="17910" b="7717"/>
            <a:stretch/>
          </p:blipFill>
          <p:spPr bwMode="auto">
            <a:xfrm>
              <a:off x="6127077" y="1360639"/>
              <a:ext cx="2962087" cy="21004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24601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FE92-66F6-244C-9761-0FB2E9EFD134}"/>
              </a:ext>
            </a:extLst>
          </p:cNvPr>
          <p:cNvSpPr>
            <a:spLocks noGrp="1"/>
          </p:cNvSpPr>
          <p:nvPr>
            <p:ph type="title"/>
          </p:nvPr>
        </p:nvSpPr>
        <p:spPr>
          <a:xfrm>
            <a:off x="0" y="338667"/>
            <a:ext cx="7416800" cy="824090"/>
          </a:xfrm>
        </p:spPr>
        <p:txBody>
          <a:bodyPr>
            <a:normAutofit/>
          </a:bodyPr>
          <a:lstStyle/>
          <a:p>
            <a:r>
              <a:rPr lang="en-AU" sz="2800" b="1" dirty="0">
                <a:solidFill>
                  <a:prstClr val="black"/>
                </a:solidFill>
                <a:latin typeface="Times New Roman" panose="02020603050405020304" pitchFamily="18" charset="0"/>
                <a:cs typeface="Times New Roman" panose="02020603050405020304" pitchFamily="18" charset="0"/>
              </a:rPr>
              <a:t> Particle Size Distribution</a:t>
            </a:r>
          </a:p>
        </p:txBody>
      </p:sp>
      <p:sp>
        <p:nvSpPr>
          <p:cNvPr id="16" name="Content Placeholder 11">
            <a:extLst>
              <a:ext uri="{FF2B5EF4-FFF2-40B4-BE49-F238E27FC236}">
                <a16:creationId xmlns:a16="http://schemas.microsoft.com/office/drawing/2014/main" id="{5DA2131F-422A-4CF6-B110-6C98881A9E8F}"/>
              </a:ext>
            </a:extLst>
          </p:cNvPr>
          <p:cNvSpPr txBox="1">
            <a:spLocks/>
          </p:cNvSpPr>
          <p:nvPr/>
        </p:nvSpPr>
        <p:spPr>
          <a:xfrm>
            <a:off x="-2636873" y="1511064"/>
            <a:ext cx="6400800" cy="3433075"/>
          </a:xfrm>
          <a:prstGeom prst="rect">
            <a:avLst/>
          </a:prstGeom>
        </p:spPr>
        <p:txBody>
          <a:bodyPr vert="horz" lIns="45720" tIns="45720" rIns="4572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800"/>
              </a:spcAft>
              <a:buNone/>
            </a:pPr>
            <a:endParaRPr lang="en-US" sz="2000" dirty="0">
              <a:latin typeface="Times New Roman" panose="02020603050405020304" pitchFamily="18" charset="0"/>
              <a:cs typeface="Times New Roman" panose="02020603050405020304" pitchFamily="18" charset="0"/>
            </a:endParaRPr>
          </a:p>
          <a:p>
            <a:pPr marL="0">
              <a:lnSpc>
                <a:spcPct val="100000"/>
              </a:lnSpc>
              <a:spcBef>
                <a:spcPts val="0"/>
              </a:spcBef>
            </a:pPr>
            <a:endParaRPr lang="en-US" sz="2000" dirty="0">
              <a:latin typeface="Times New Roman" panose="02020603050405020304" pitchFamily="18" charset="0"/>
              <a:cs typeface="Times New Roman" panose="02020603050405020304" pitchFamily="18" charset="0"/>
            </a:endParaRPr>
          </a:p>
        </p:txBody>
      </p:sp>
      <p:sp>
        <p:nvSpPr>
          <p:cNvPr id="17" name="Rectangle 16"/>
          <p:cNvSpPr/>
          <p:nvPr/>
        </p:nvSpPr>
        <p:spPr>
          <a:xfrm>
            <a:off x="10408920" y="5573674"/>
            <a:ext cx="1645920" cy="646331"/>
          </a:xfrm>
          <a:prstGeom prst="rect">
            <a:avLst/>
          </a:prstGeom>
        </p:spPr>
        <p:txBody>
          <a:bodyPr wrap="square">
            <a:spAutoFit/>
          </a:bodyPr>
          <a:lstStyle/>
          <a:p>
            <a:pPr algn="ctr"/>
            <a:r>
              <a:rPr lang="en-AU" b="1" dirty="0">
                <a:solidFill>
                  <a:schemeClr val="accent1"/>
                </a:solidFill>
                <a:latin typeface="Times New Roman" panose="02020603050405020304" pitchFamily="18" charset="0"/>
                <a:cs typeface="Times New Roman" panose="02020603050405020304" pitchFamily="18" charset="0"/>
              </a:rPr>
              <a:t>Standard: AS1141.11.1</a:t>
            </a:r>
          </a:p>
        </p:txBody>
      </p:sp>
      <p:sp>
        <p:nvSpPr>
          <p:cNvPr id="4" name="Slide Number Placeholder 3"/>
          <p:cNvSpPr>
            <a:spLocks noGrp="1"/>
          </p:cNvSpPr>
          <p:nvPr>
            <p:ph type="sldNum" sz="quarter" idx="12"/>
          </p:nvPr>
        </p:nvSpPr>
        <p:spPr/>
        <p:txBody>
          <a:bodyPr/>
          <a:lstStyle/>
          <a:p>
            <a:fld id="{047888C8-C036-413E-A3F3-0735EDD9D6A6}" type="slidenum">
              <a:rPr lang="en-AU" smtClean="0"/>
              <a:t>15</a:t>
            </a:fld>
            <a:endParaRPr lang="en-AU"/>
          </a:p>
        </p:txBody>
      </p:sp>
      <p:grpSp>
        <p:nvGrpSpPr>
          <p:cNvPr id="5" name="Group 4"/>
          <p:cNvGrpSpPr/>
          <p:nvPr/>
        </p:nvGrpSpPr>
        <p:grpSpPr>
          <a:xfrm>
            <a:off x="93134" y="1254404"/>
            <a:ext cx="11914081" cy="5603595"/>
            <a:chOff x="93134" y="1254404"/>
            <a:chExt cx="11914081" cy="5603595"/>
          </a:xfrm>
        </p:grpSpPr>
        <p:graphicFrame>
          <p:nvGraphicFramePr>
            <p:cNvPr id="9" name="Chart 8">
              <a:extLst>
                <a:ext uri="{FF2B5EF4-FFF2-40B4-BE49-F238E27FC236}">
                  <a16:creationId xmlns:a16="http://schemas.microsoft.com/office/drawing/2014/main" id="{00000000-0008-0000-0200-00000B000000}"/>
                </a:ext>
              </a:extLst>
            </p:cNvPr>
            <p:cNvGraphicFramePr>
              <a:graphicFrameLocks/>
            </p:cNvGraphicFramePr>
            <p:nvPr>
              <p:extLst>
                <p:ext uri="{D42A27DB-BD31-4B8C-83A1-F6EECF244321}">
                  <p14:modId xmlns:p14="http://schemas.microsoft.com/office/powerpoint/2010/main" val="4290250728"/>
                </p:ext>
              </p:extLst>
            </p:nvPr>
          </p:nvGraphicFramePr>
          <p:xfrm>
            <a:off x="93134" y="1254404"/>
            <a:ext cx="11824546" cy="560359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790215" y="1434864"/>
              <a:ext cx="1217000" cy="3785652"/>
            </a:xfrm>
            <a:prstGeom prst="rect">
              <a:avLst/>
            </a:prstGeom>
            <a:solidFill>
              <a:schemeClr val="bg1"/>
            </a:solidFill>
          </p:spPr>
          <p:txBody>
            <a:bodyPr wrap="none" rtlCol="0">
              <a:spAutoFit/>
            </a:bodyPr>
            <a:lstStyle/>
            <a:p>
              <a:pPr>
                <a:lnSpc>
                  <a:spcPct val="150000"/>
                </a:lnSpc>
              </a:pPr>
              <a:r>
                <a:rPr lang="en-US" sz="1600" dirty="0">
                  <a:latin typeface="Times New Roman" panose="02020603050405020304" pitchFamily="18" charset="0"/>
                  <a:cs typeface="Times New Roman" panose="02020603050405020304" pitchFamily="18" charset="0"/>
                </a:rPr>
                <a:t>Fine Sand</a:t>
              </a:r>
            </a:p>
            <a:p>
              <a:pPr>
                <a:lnSpc>
                  <a:spcPct val="150000"/>
                </a:lnSpc>
              </a:pPr>
              <a:r>
                <a:rPr lang="en-US" sz="1600" dirty="0">
                  <a:latin typeface="Times New Roman" panose="02020603050405020304" pitchFamily="18" charset="0"/>
                  <a:cs typeface="Times New Roman" panose="02020603050405020304" pitchFamily="18" charset="0"/>
                </a:rPr>
                <a:t>Coarse Sand</a:t>
              </a:r>
            </a:p>
            <a:p>
              <a:pPr>
                <a:lnSpc>
                  <a:spcPct val="150000"/>
                </a:lnSpc>
              </a:pPr>
              <a:r>
                <a:rPr lang="en-US" sz="1600" dirty="0">
                  <a:latin typeface="Times New Roman" panose="02020603050405020304" pitchFamily="18" charset="0"/>
                  <a:cs typeface="Times New Roman" panose="02020603050405020304" pitchFamily="18" charset="0"/>
                </a:rPr>
                <a:t>20mm NA</a:t>
              </a:r>
            </a:p>
            <a:p>
              <a:pPr>
                <a:lnSpc>
                  <a:spcPct val="150000"/>
                </a:lnSpc>
              </a:pPr>
              <a:r>
                <a:rPr lang="en-US" sz="1600" dirty="0">
                  <a:latin typeface="Times New Roman" panose="02020603050405020304" pitchFamily="18" charset="0"/>
                  <a:cs typeface="Times New Roman" panose="02020603050405020304" pitchFamily="18" charset="0"/>
                </a:rPr>
                <a:t>10mm Na</a:t>
              </a:r>
            </a:p>
            <a:p>
              <a:pPr>
                <a:lnSpc>
                  <a:spcPct val="150000"/>
                </a:lnSpc>
              </a:pPr>
              <a:r>
                <a:rPr lang="en-US" sz="1600" dirty="0">
                  <a:latin typeface="Times New Roman" panose="02020603050405020304" pitchFamily="18" charset="0"/>
                  <a:cs typeface="Times New Roman" panose="02020603050405020304" pitchFamily="18" charset="0"/>
                </a:rPr>
                <a:t>0SRA</a:t>
              </a:r>
            </a:p>
            <a:p>
              <a:pPr>
                <a:lnSpc>
                  <a:spcPct val="150000"/>
                </a:lnSpc>
              </a:pPr>
              <a:r>
                <a:rPr lang="en-US" sz="1600" dirty="0">
                  <a:latin typeface="Times New Roman" panose="02020603050405020304" pitchFamily="18" charset="0"/>
                  <a:cs typeface="Times New Roman" panose="02020603050405020304" pitchFamily="18" charset="0"/>
                </a:rPr>
                <a:t>1SRA</a:t>
              </a:r>
            </a:p>
            <a:p>
              <a:pPr>
                <a:lnSpc>
                  <a:spcPct val="150000"/>
                </a:lnSpc>
              </a:pPr>
              <a:r>
                <a:rPr lang="en-US" sz="1600" dirty="0">
                  <a:latin typeface="Times New Roman" panose="02020603050405020304" pitchFamily="18" charset="0"/>
                  <a:cs typeface="Times New Roman" panose="02020603050405020304" pitchFamily="18" charset="0"/>
                </a:rPr>
                <a:t>2SRA</a:t>
              </a:r>
            </a:p>
            <a:p>
              <a:pPr>
                <a:lnSpc>
                  <a:spcPct val="150000"/>
                </a:lnSpc>
              </a:pPr>
              <a:r>
                <a:rPr lang="en-US" sz="1600" dirty="0">
                  <a:latin typeface="Times New Roman" panose="02020603050405020304" pitchFamily="18" charset="0"/>
                  <a:cs typeface="Times New Roman" panose="02020603050405020304" pitchFamily="18" charset="0"/>
                </a:rPr>
                <a:t>3SRA</a:t>
              </a:r>
            </a:p>
            <a:p>
              <a:pPr>
                <a:lnSpc>
                  <a:spcPct val="150000"/>
                </a:lnSpc>
              </a:pPr>
              <a:r>
                <a:rPr lang="en-US" sz="1600" dirty="0">
                  <a:latin typeface="Times New Roman" panose="02020603050405020304" pitchFamily="18" charset="0"/>
                  <a:cs typeface="Times New Roman" panose="02020603050405020304" pitchFamily="18" charset="0"/>
                </a:rPr>
                <a:t>4SRA</a:t>
              </a:r>
            </a:p>
            <a:p>
              <a:pPr>
                <a:lnSpc>
                  <a:spcPct val="150000"/>
                </a:lnSpc>
              </a:pPr>
              <a:r>
                <a:rPr lang="en-US" sz="1600" dirty="0">
                  <a:latin typeface="Times New Roman" panose="02020603050405020304" pitchFamily="18" charset="0"/>
                  <a:cs typeface="Times New Roman" panose="02020603050405020304" pitchFamily="18" charset="0"/>
                </a:rPr>
                <a:t>1SRCA   </a:t>
              </a:r>
            </a:p>
          </p:txBody>
        </p:sp>
      </p:grpSp>
    </p:spTree>
    <p:extLst>
      <p:ext uri="{BB962C8B-B14F-4D97-AF65-F5344CB8AC3E}">
        <p14:creationId xmlns:p14="http://schemas.microsoft.com/office/powerpoint/2010/main" val="309235287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FE92-66F6-244C-9761-0FB2E9EFD134}"/>
              </a:ext>
            </a:extLst>
          </p:cNvPr>
          <p:cNvSpPr>
            <a:spLocks noGrp="1"/>
          </p:cNvSpPr>
          <p:nvPr>
            <p:ph type="title"/>
          </p:nvPr>
        </p:nvSpPr>
        <p:spPr>
          <a:xfrm>
            <a:off x="0" y="349957"/>
            <a:ext cx="7416800" cy="812800"/>
          </a:xfrm>
        </p:spPr>
        <p:txBody>
          <a:bodyPr/>
          <a:lstStyle/>
          <a:p>
            <a:r>
              <a:rPr lang="en-US" sz="2800" b="1" dirty="0">
                <a:solidFill>
                  <a:prstClr val="black"/>
                </a:solidFill>
                <a:latin typeface="Times New Roman" panose="02020603050405020304" pitchFamily="18" charset="0"/>
                <a:cs typeface="Times New Roman" panose="02020603050405020304" pitchFamily="18" charset="0"/>
              </a:rPr>
              <a:t>Water Absorption Test Results</a:t>
            </a:r>
            <a:endParaRPr lang="en-US" dirty="0"/>
          </a:p>
        </p:txBody>
      </p:sp>
      <p:sp>
        <p:nvSpPr>
          <p:cNvPr id="4" name="Slide Number Placeholder 3"/>
          <p:cNvSpPr>
            <a:spLocks noGrp="1"/>
          </p:cNvSpPr>
          <p:nvPr>
            <p:ph type="sldNum" sz="quarter" idx="12"/>
          </p:nvPr>
        </p:nvSpPr>
        <p:spPr/>
        <p:txBody>
          <a:bodyPr/>
          <a:lstStyle/>
          <a:p>
            <a:fld id="{047888C8-C036-413E-A3F3-0735EDD9D6A6}" type="slidenum">
              <a:rPr lang="en-AU" smtClean="0"/>
              <a:t>16</a:t>
            </a:fld>
            <a:endParaRPr lang="en-AU"/>
          </a:p>
        </p:txBody>
      </p:sp>
      <p:graphicFrame>
        <p:nvGraphicFramePr>
          <p:cNvPr id="5" name="Chart 4"/>
          <p:cNvGraphicFramePr>
            <a:graphicFrameLocks/>
          </p:cNvGraphicFramePr>
          <p:nvPr>
            <p:extLst>
              <p:ext uri="{D42A27DB-BD31-4B8C-83A1-F6EECF244321}">
                <p14:modId xmlns:p14="http://schemas.microsoft.com/office/powerpoint/2010/main" val="3354607005"/>
              </p:ext>
            </p:extLst>
          </p:nvPr>
        </p:nvGraphicFramePr>
        <p:xfrm>
          <a:off x="185195" y="1271889"/>
          <a:ext cx="11597833" cy="5124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715858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FE92-66F6-244C-9761-0FB2E9EFD134}"/>
              </a:ext>
            </a:extLst>
          </p:cNvPr>
          <p:cNvSpPr>
            <a:spLocks noGrp="1"/>
          </p:cNvSpPr>
          <p:nvPr>
            <p:ph type="title"/>
          </p:nvPr>
        </p:nvSpPr>
        <p:spPr>
          <a:xfrm>
            <a:off x="0" y="349957"/>
            <a:ext cx="7416800" cy="812800"/>
          </a:xfrm>
        </p:spPr>
        <p:txBody>
          <a:bodyPr/>
          <a:lstStyle/>
          <a:p>
            <a:r>
              <a:rPr lang="en-US" sz="2800" b="1" dirty="0">
                <a:solidFill>
                  <a:prstClr val="black"/>
                </a:solidFill>
                <a:latin typeface="Times New Roman" panose="02020603050405020304" pitchFamily="18" charset="0"/>
                <a:cs typeface="Times New Roman" panose="02020603050405020304" pitchFamily="18" charset="0"/>
              </a:rPr>
              <a:t>Crushing Value Test </a:t>
            </a:r>
            <a:endParaRPr lang="en-US" dirty="0"/>
          </a:p>
        </p:txBody>
      </p:sp>
      <p:sp>
        <p:nvSpPr>
          <p:cNvPr id="13" name="Rectangle 12"/>
          <p:cNvSpPr/>
          <p:nvPr/>
        </p:nvSpPr>
        <p:spPr>
          <a:xfrm>
            <a:off x="10576560" y="5516905"/>
            <a:ext cx="1615440" cy="646331"/>
          </a:xfrm>
          <a:prstGeom prst="rect">
            <a:avLst/>
          </a:prstGeom>
        </p:spPr>
        <p:txBody>
          <a:bodyPr wrap="square">
            <a:spAutoFit/>
          </a:bodyPr>
          <a:lstStyle/>
          <a:p>
            <a:pPr algn="ctr"/>
            <a:r>
              <a:rPr lang="en-AU" b="1" dirty="0">
                <a:solidFill>
                  <a:schemeClr val="accent1"/>
                </a:solidFill>
                <a:latin typeface="Times New Roman" panose="02020603050405020304" pitchFamily="18" charset="0"/>
                <a:cs typeface="Times New Roman" panose="02020603050405020304" pitchFamily="18" charset="0"/>
              </a:rPr>
              <a:t>Standard: AS1141.21</a:t>
            </a:r>
          </a:p>
        </p:txBody>
      </p:sp>
      <p:sp>
        <p:nvSpPr>
          <p:cNvPr id="4" name="Slide Number Placeholder 3"/>
          <p:cNvSpPr>
            <a:spLocks noGrp="1"/>
          </p:cNvSpPr>
          <p:nvPr>
            <p:ph type="sldNum" sz="quarter" idx="12"/>
          </p:nvPr>
        </p:nvSpPr>
        <p:spPr/>
        <p:txBody>
          <a:bodyPr/>
          <a:lstStyle/>
          <a:p>
            <a:fld id="{047888C8-C036-413E-A3F3-0735EDD9D6A6}" type="slidenum">
              <a:rPr lang="en-AU" smtClean="0"/>
              <a:t>17</a:t>
            </a:fld>
            <a:endParaRPr lang="en-AU"/>
          </a:p>
        </p:txBody>
      </p:sp>
      <p:graphicFrame>
        <p:nvGraphicFramePr>
          <p:cNvPr id="9" name="Chart 8"/>
          <p:cNvGraphicFramePr>
            <a:graphicFrameLocks/>
          </p:cNvGraphicFramePr>
          <p:nvPr>
            <p:extLst>
              <p:ext uri="{D42A27DB-BD31-4B8C-83A1-F6EECF244321}">
                <p14:modId xmlns:p14="http://schemas.microsoft.com/office/powerpoint/2010/main" val="853308339"/>
              </p:ext>
            </p:extLst>
          </p:nvPr>
        </p:nvGraphicFramePr>
        <p:xfrm>
          <a:off x="304800" y="1306286"/>
          <a:ext cx="10537371" cy="4856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956296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47888C8-C036-413E-A3F3-0735EDD9D6A6}" type="slidenum">
              <a:rPr lang="en-AU" smtClean="0"/>
              <a:t>18</a:t>
            </a:fld>
            <a:endParaRPr lang="en-AU"/>
          </a:p>
        </p:txBody>
      </p:sp>
      <p:sp>
        <p:nvSpPr>
          <p:cNvPr id="9" name="Title 1">
            <a:extLst>
              <a:ext uri="{FF2B5EF4-FFF2-40B4-BE49-F238E27FC236}">
                <a16:creationId xmlns:a16="http://schemas.microsoft.com/office/drawing/2014/main" id="{9A55FE92-66F6-244C-9761-0FB2E9EFD134}"/>
              </a:ext>
            </a:extLst>
          </p:cNvPr>
          <p:cNvSpPr>
            <a:spLocks noGrp="1"/>
          </p:cNvSpPr>
          <p:nvPr>
            <p:ph type="title" idx="4294967295"/>
          </p:nvPr>
        </p:nvSpPr>
        <p:spPr>
          <a:xfrm>
            <a:off x="0" y="349250"/>
            <a:ext cx="7416800" cy="812800"/>
          </a:xfrm>
        </p:spPr>
        <p:txBody>
          <a:bodyPr/>
          <a:lstStyle/>
          <a:p>
            <a:r>
              <a:rPr lang="en-US" sz="2800" b="1" dirty="0">
                <a:solidFill>
                  <a:prstClr val="black"/>
                </a:solidFill>
                <a:latin typeface="Times New Roman" panose="02020603050405020304" pitchFamily="18" charset="0"/>
                <a:cs typeface="Times New Roman" panose="02020603050405020304" pitchFamily="18" charset="0"/>
              </a:rPr>
              <a:t>Mixing Procedure</a:t>
            </a:r>
            <a:endParaRPr lang="en-US" dirty="0"/>
          </a:p>
        </p:txBody>
      </p:sp>
      <p:sp>
        <p:nvSpPr>
          <p:cNvPr id="6" name="Rectangle 5"/>
          <p:cNvSpPr/>
          <p:nvPr/>
        </p:nvSpPr>
        <p:spPr>
          <a:xfrm>
            <a:off x="363757" y="1441403"/>
            <a:ext cx="10787172" cy="1384995"/>
          </a:xfrm>
          <a:prstGeom prst="rect">
            <a:avLst/>
          </a:prstGeom>
        </p:spPr>
        <p:txBody>
          <a:bodyPr wrap="square">
            <a:spAutoFit/>
          </a:bodyPr>
          <a:lstStyle/>
          <a:p>
            <a:pPr lvl="0"/>
            <a:r>
              <a:rPr lang="en-GB" sz="2800" dirty="0">
                <a:latin typeface="Times New Roman" panose="02020603050405020304" pitchFamily="18" charset="0"/>
                <a:cs typeface="Times New Roman" panose="02020603050405020304" pitchFamily="18" charset="0"/>
              </a:rPr>
              <a:t>The mixing procedure of RA concrete is the same as conventional concrete, however RA is pre-soaked in water for 3 minute and then allow them to be air-dried till </a:t>
            </a:r>
            <a:r>
              <a:rPr lang="en-GB" sz="2800" dirty="0" err="1">
                <a:latin typeface="Times New Roman" panose="02020603050405020304" pitchFamily="18" charset="0"/>
                <a:cs typeface="Times New Roman" panose="02020603050405020304" pitchFamily="18" charset="0"/>
              </a:rPr>
              <a:t>SSD</a:t>
            </a:r>
            <a:r>
              <a:rPr lang="en-GB" sz="2800" dirty="0">
                <a:latin typeface="Times New Roman" panose="02020603050405020304" pitchFamily="18" charset="0"/>
                <a:cs typeface="Times New Roman" panose="02020603050405020304" pitchFamily="18" charset="0"/>
              </a:rPr>
              <a:t> is achieved prior the mixing procedure.</a:t>
            </a:r>
          </a:p>
        </p:txBody>
      </p:sp>
      <p:pic>
        <p:nvPicPr>
          <p:cNvPr id="10" name="Picture 9">
            <a:extLst>
              <a:ext uri="{FF2B5EF4-FFF2-40B4-BE49-F238E27FC236}">
                <a16:creationId xmlns:a16="http://schemas.microsoft.com/office/drawing/2014/main" id="{0527937E-6359-4804-A8C1-D7F8F7330B06}"/>
              </a:ext>
            </a:extLst>
          </p:cNvPr>
          <p:cNvPicPr>
            <a:picLocks noChangeAspect="1"/>
          </p:cNvPicPr>
          <p:nvPr/>
        </p:nvPicPr>
        <p:blipFill rotWithShape="1">
          <a:blip r:embed="rId2"/>
          <a:srcRect l="15519" r="17114"/>
          <a:stretch/>
        </p:blipFill>
        <p:spPr>
          <a:xfrm>
            <a:off x="399380" y="3779020"/>
            <a:ext cx="2468880" cy="2062285"/>
          </a:xfrm>
          <a:prstGeom prst="rect">
            <a:avLst/>
          </a:prstGeom>
        </p:spPr>
      </p:pic>
      <p:pic>
        <p:nvPicPr>
          <p:cNvPr id="11" name="Picture 10" descr="A picture containing floor, indoor, yellow, wall&#10;&#10;Description automatically generated">
            <a:extLst>
              <a:ext uri="{FF2B5EF4-FFF2-40B4-BE49-F238E27FC236}">
                <a16:creationId xmlns:a16="http://schemas.microsoft.com/office/drawing/2014/main" id="{5175EE9E-C685-465C-8343-2C6865FADD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705"/>
          <a:stretch/>
        </p:blipFill>
        <p:spPr>
          <a:xfrm rot="5400000">
            <a:off x="3393813" y="3475496"/>
            <a:ext cx="2047047" cy="2684578"/>
          </a:xfrm>
          <a:prstGeom prst="rect">
            <a:avLst/>
          </a:prstGeom>
        </p:spPr>
      </p:pic>
      <p:sp>
        <p:nvSpPr>
          <p:cNvPr id="12" name="TextBox 11">
            <a:extLst>
              <a:ext uri="{FF2B5EF4-FFF2-40B4-BE49-F238E27FC236}">
                <a16:creationId xmlns:a16="http://schemas.microsoft.com/office/drawing/2014/main" id="{707EC438-22B7-4AEC-9357-947D4F73D4B8}"/>
              </a:ext>
            </a:extLst>
          </p:cNvPr>
          <p:cNvSpPr txBox="1"/>
          <p:nvPr/>
        </p:nvSpPr>
        <p:spPr>
          <a:xfrm>
            <a:off x="511986" y="5852929"/>
            <a:ext cx="2243668" cy="369332"/>
          </a:xfrm>
          <a:prstGeom prst="rect">
            <a:avLst/>
          </a:prstGeom>
          <a:noFill/>
        </p:spPr>
        <p:txBody>
          <a:bodyPr wrap="square" rtlCol="0" anchor="ctr" anchorCtr="0">
            <a:spAutoFit/>
          </a:bodyPr>
          <a:lstStyle/>
          <a:p>
            <a:r>
              <a:rPr lang="en-AU" dirty="0">
                <a:latin typeface="Times New Roman" panose="02020603050405020304" pitchFamily="18" charset="0"/>
                <a:cs typeface="Times New Roman" panose="02020603050405020304" pitchFamily="18" charset="0"/>
              </a:rPr>
              <a:t>Materials Preparation</a:t>
            </a:r>
          </a:p>
        </p:txBody>
      </p:sp>
      <p:sp>
        <p:nvSpPr>
          <p:cNvPr id="13" name="TextBox 12">
            <a:extLst>
              <a:ext uri="{FF2B5EF4-FFF2-40B4-BE49-F238E27FC236}">
                <a16:creationId xmlns:a16="http://schemas.microsoft.com/office/drawing/2014/main" id="{E67504D3-769D-455B-ABB9-7641AEC3EFE2}"/>
              </a:ext>
            </a:extLst>
          </p:cNvPr>
          <p:cNvSpPr txBox="1"/>
          <p:nvPr/>
        </p:nvSpPr>
        <p:spPr>
          <a:xfrm>
            <a:off x="3584172" y="5852929"/>
            <a:ext cx="1666328" cy="369332"/>
          </a:xfrm>
          <a:prstGeom prst="rect">
            <a:avLst/>
          </a:prstGeom>
          <a:noFill/>
        </p:spPr>
        <p:txBody>
          <a:bodyPr wrap="square" rtlCol="0" anchor="ctr" anchorCtr="0">
            <a:spAutoFit/>
          </a:bodyPr>
          <a:lstStyle/>
          <a:p>
            <a:r>
              <a:rPr lang="en-AU" dirty="0">
                <a:latin typeface="Times New Roman" panose="02020603050405020304" pitchFamily="18" charset="0"/>
                <a:cs typeface="Times New Roman" panose="02020603050405020304" pitchFamily="18" charset="0"/>
              </a:rPr>
              <a:t>Mixing Process</a:t>
            </a:r>
          </a:p>
        </p:txBody>
      </p:sp>
      <p:pic>
        <p:nvPicPr>
          <p:cNvPr id="14" name="Picture 13">
            <a:extLst>
              <a:ext uri="{FF2B5EF4-FFF2-40B4-BE49-F238E27FC236}">
                <a16:creationId xmlns:a16="http://schemas.microsoft.com/office/drawing/2014/main" id="{79569C75-4025-4A97-9A97-5D93076BF5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2619" r="5482" b="12808"/>
          <a:stretch/>
        </p:blipFill>
        <p:spPr>
          <a:xfrm rot="5400000">
            <a:off x="5914592" y="3941005"/>
            <a:ext cx="2122283" cy="1828800"/>
          </a:xfrm>
          <a:prstGeom prst="rect">
            <a:avLst/>
          </a:prstGeom>
        </p:spPr>
      </p:pic>
      <p:sp>
        <p:nvSpPr>
          <p:cNvPr id="15" name="TextBox 14">
            <a:extLst>
              <a:ext uri="{FF2B5EF4-FFF2-40B4-BE49-F238E27FC236}">
                <a16:creationId xmlns:a16="http://schemas.microsoft.com/office/drawing/2014/main" id="{C01749BE-9072-4FFB-ADB8-ACA81BDAC241}"/>
              </a:ext>
            </a:extLst>
          </p:cNvPr>
          <p:cNvSpPr txBox="1"/>
          <p:nvPr/>
        </p:nvSpPr>
        <p:spPr>
          <a:xfrm>
            <a:off x="6061334" y="5903651"/>
            <a:ext cx="1828800" cy="369332"/>
          </a:xfrm>
          <a:prstGeom prst="rect">
            <a:avLst/>
          </a:prstGeom>
          <a:solidFill>
            <a:schemeClr val="bg1"/>
          </a:solidFill>
        </p:spPr>
        <p:txBody>
          <a:bodyPr wrap="square" rtlCol="0" anchor="ctr" anchorCtr="0">
            <a:spAutoFit/>
          </a:bodyPr>
          <a:lstStyle/>
          <a:p>
            <a:pPr algn="ctr"/>
            <a:r>
              <a:rPr lang="en-AU" dirty="0">
                <a:latin typeface="Times New Roman" panose="02020603050405020304" pitchFamily="18" charset="0"/>
                <a:cs typeface="Times New Roman" panose="02020603050405020304" pitchFamily="18" charset="0"/>
              </a:rPr>
              <a:t>Cast moulds</a:t>
            </a:r>
          </a:p>
        </p:txBody>
      </p:sp>
      <p:sp>
        <p:nvSpPr>
          <p:cNvPr id="17" name="TextBox 16">
            <a:extLst>
              <a:ext uri="{FF2B5EF4-FFF2-40B4-BE49-F238E27FC236}">
                <a16:creationId xmlns:a16="http://schemas.microsoft.com/office/drawing/2014/main" id="{C01749BE-9072-4FFB-ADB8-ACA81BDAC241}"/>
              </a:ext>
            </a:extLst>
          </p:cNvPr>
          <p:cNvSpPr txBox="1"/>
          <p:nvPr/>
        </p:nvSpPr>
        <p:spPr>
          <a:xfrm>
            <a:off x="8199198" y="5919011"/>
            <a:ext cx="3371850" cy="369332"/>
          </a:xfrm>
          <a:prstGeom prst="rect">
            <a:avLst/>
          </a:prstGeom>
          <a:solidFill>
            <a:schemeClr val="bg1"/>
          </a:solidFill>
        </p:spPr>
        <p:txBody>
          <a:bodyPr wrap="square" rtlCol="0" anchor="ctr" anchorCtr="0">
            <a:spAutoFit/>
          </a:bodyPr>
          <a:lstStyle/>
          <a:p>
            <a:pPr algn="ctr"/>
            <a:r>
              <a:rPr lang="en-AU" dirty="0">
                <a:latin typeface="Times New Roman" panose="02020603050405020304" pitchFamily="18" charset="0"/>
                <a:cs typeface="Times New Roman" panose="02020603050405020304" pitchFamily="18" charset="0"/>
              </a:rPr>
              <a:t>Samples</a:t>
            </a:r>
          </a:p>
        </p:txBody>
      </p:sp>
      <p:pic>
        <p:nvPicPr>
          <p:cNvPr id="16" name="Picture 15"/>
          <p:cNvPicPr/>
          <p:nvPr/>
        </p:nvPicPr>
        <p:blipFill rotWithShape="1">
          <a:blip r:embed="rId5"/>
          <a:srcRect l="3708" t="7275"/>
          <a:stretch/>
        </p:blipFill>
        <p:spPr>
          <a:xfrm>
            <a:off x="8199198" y="3776005"/>
            <a:ext cx="3371850" cy="2127646"/>
          </a:xfrm>
          <a:prstGeom prst="rect">
            <a:avLst/>
          </a:prstGeom>
        </p:spPr>
      </p:pic>
    </p:spTree>
    <p:extLst>
      <p:ext uri="{BB962C8B-B14F-4D97-AF65-F5344CB8AC3E}">
        <p14:creationId xmlns:p14="http://schemas.microsoft.com/office/powerpoint/2010/main" val="29076161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42"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42"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7000"/>
                            </p:stCondLst>
                            <p:childTnLst>
                              <p:par>
                                <p:cTn id="46" presetID="42"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par>
                          <p:cTn id="51" fill="hold">
                            <p:stCondLst>
                              <p:cond delay="8000"/>
                            </p:stCondLst>
                            <p:childTnLst>
                              <p:par>
                                <p:cTn id="52" presetID="42" presetClass="entr" presetSubtype="0"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08CEA-1035-4BE5-9A77-557AF5EA4385}"/>
              </a:ext>
            </a:extLst>
          </p:cNvPr>
          <p:cNvSpPr>
            <a:spLocks noGrp="1"/>
          </p:cNvSpPr>
          <p:nvPr>
            <p:ph type="title"/>
          </p:nvPr>
        </p:nvSpPr>
        <p:spPr>
          <a:xfrm>
            <a:off x="139635" y="338666"/>
            <a:ext cx="7073965" cy="742531"/>
          </a:xfrm>
        </p:spPr>
        <p:txBody>
          <a:bodyPr>
            <a:normAutofit/>
          </a:bodyPr>
          <a:lstStyle/>
          <a:p>
            <a:r>
              <a:rPr lang="en-AU" sz="2800" b="1" dirty="0">
                <a:solidFill>
                  <a:prstClr val="black"/>
                </a:solidFill>
                <a:latin typeface="Times New Roman" panose="02020603050405020304" pitchFamily="18" charset="0"/>
                <a:cs typeface="Times New Roman" panose="02020603050405020304" pitchFamily="18" charset="0"/>
              </a:rPr>
              <a:t>Mix Proportion for 1m³ Concrete</a:t>
            </a:r>
            <a:endParaRPr lang="en-AU" sz="2800"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829353432"/>
              </p:ext>
            </p:extLst>
          </p:nvPr>
        </p:nvGraphicFramePr>
        <p:xfrm>
          <a:off x="114770" y="1652562"/>
          <a:ext cx="11848630" cy="3255287"/>
        </p:xfrm>
        <a:graphic>
          <a:graphicData uri="http://schemas.openxmlformats.org/drawingml/2006/table">
            <a:tbl>
              <a:tblPr>
                <a:tableStyleId>{3C2FFA5D-87B4-456A-9821-1D502468CF0F}</a:tableStyleId>
              </a:tblPr>
              <a:tblGrid>
                <a:gridCol w="656873">
                  <a:extLst>
                    <a:ext uri="{9D8B030D-6E8A-4147-A177-3AD203B41FA5}">
                      <a16:colId xmlns:a16="http://schemas.microsoft.com/office/drawing/2014/main" val="1271320702"/>
                    </a:ext>
                  </a:extLst>
                </a:gridCol>
                <a:gridCol w="1666757">
                  <a:extLst>
                    <a:ext uri="{9D8B030D-6E8A-4147-A177-3AD203B41FA5}">
                      <a16:colId xmlns:a16="http://schemas.microsoft.com/office/drawing/2014/main" val="70896129"/>
                    </a:ext>
                  </a:extLst>
                </a:gridCol>
                <a:gridCol w="1007071">
                  <a:extLst>
                    <a:ext uri="{9D8B030D-6E8A-4147-A177-3AD203B41FA5}">
                      <a16:colId xmlns:a16="http://schemas.microsoft.com/office/drawing/2014/main" val="20002"/>
                    </a:ext>
                  </a:extLst>
                </a:gridCol>
                <a:gridCol w="1143779">
                  <a:extLst>
                    <a:ext uri="{9D8B030D-6E8A-4147-A177-3AD203B41FA5}">
                      <a16:colId xmlns:a16="http://schemas.microsoft.com/office/drawing/2014/main" val="20003"/>
                    </a:ext>
                  </a:extLst>
                </a:gridCol>
                <a:gridCol w="1143779">
                  <a:extLst>
                    <a:ext uri="{9D8B030D-6E8A-4147-A177-3AD203B41FA5}">
                      <a16:colId xmlns:a16="http://schemas.microsoft.com/office/drawing/2014/main" val="3968153457"/>
                    </a:ext>
                  </a:extLst>
                </a:gridCol>
                <a:gridCol w="965241">
                  <a:extLst>
                    <a:ext uri="{9D8B030D-6E8A-4147-A177-3AD203B41FA5}">
                      <a16:colId xmlns:a16="http://schemas.microsoft.com/office/drawing/2014/main" val="20005"/>
                    </a:ext>
                  </a:extLst>
                </a:gridCol>
                <a:gridCol w="1109855">
                  <a:extLst>
                    <a:ext uri="{9D8B030D-6E8A-4147-A177-3AD203B41FA5}">
                      <a16:colId xmlns:a16="http://schemas.microsoft.com/office/drawing/2014/main" val="2238029056"/>
                    </a:ext>
                  </a:extLst>
                </a:gridCol>
                <a:gridCol w="1287550">
                  <a:extLst>
                    <a:ext uri="{9D8B030D-6E8A-4147-A177-3AD203B41FA5}">
                      <a16:colId xmlns:a16="http://schemas.microsoft.com/office/drawing/2014/main" val="150922121"/>
                    </a:ext>
                  </a:extLst>
                </a:gridCol>
                <a:gridCol w="1199763">
                  <a:extLst>
                    <a:ext uri="{9D8B030D-6E8A-4147-A177-3AD203B41FA5}">
                      <a16:colId xmlns:a16="http://schemas.microsoft.com/office/drawing/2014/main" val="20008"/>
                    </a:ext>
                  </a:extLst>
                </a:gridCol>
                <a:gridCol w="819350">
                  <a:extLst>
                    <a:ext uri="{9D8B030D-6E8A-4147-A177-3AD203B41FA5}">
                      <a16:colId xmlns:a16="http://schemas.microsoft.com/office/drawing/2014/main" val="2935224034"/>
                    </a:ext>
                  </a:extLst>
                </a:gridCol>
                <a:gridCol w="848612">
                  <a:extLst>
                    <a:ext uri="{9D8B030D-6E8A-4147-A177-3AD203B41FA5}">
                      <a16:colId xmlns:a16="http://schemas.microsoft.com/office/drawing/2014/main" val="4017144732"/>
                    </a:ext>
                  </a:extLst>
                </a:gridCol>
              </a:tblGrid>
              <a:tr h="1055012">
                <a:tc>
                  <a:txBody>
                    <a:bodyPr/>
                    <a:lstStyle/>
                    <a:p>
                      <a:pPr marR="74930" algn="ctr" eaLnBrk="0" hangingPunct="0">
                        <a:spcAft>
                          <a:spcPts val="0"/>
                        </a:spcAft>
                      </a:pPr>
                      <a:r>
                        <a:rPr lang="en-AU" sz="2000" dirty="0">
                          <a:effectLst/>
                          <a:latin typeface="Times New Roman" panose="02020603050405020304" pitchFamily="18" charset="0"/>
                          <a:ea typeface="Calibri" panose="020F0502020204030204" pitchFamily="34" charset="0"/>
                          <a:cs typeface="Times New Roman" panose="02020603050405020304" pitchFamily="18" charset="0"/>
                        </a:rPr>
                        <a:t>No</a:t>
                      </a:r>
                    </a:p>
                  </a:txBody>
                  <a:tcPr marL="68580" marR="68580" marT="0" marB="0" anchor="ctr"/>
                </a:tc>
                <a:tc>
                  <a:txBody>
                    <a:bodyPr/>
                    <a:lstStyle/>
                    <a:p>
                      <a:pPr marR="74930" algn="ctr" eaLnBrk="0" hangingPunct="0">
                        <a:spcAft>
                          <a:spcPts val="0"/>
                        </a:spcAft>
                      </a:pPr>
                      <a:r>
                        <a:rPr lang="en-GB" sz="2000" dirty="0">
                          <a:effectLst/>
                          <a:latin typeface="Times New Roman" panose="02020603050405020304" pitchFamily="18" charset="0"/>
                          <a:cs typeface="Times New Roman" panose="02020603050405020304" pitchFamily="18" charset="0"/>
                        </a:rPr>
                        <a:t>Mixing Code</a:t>
                      </a:r>
                      <a:endParaRPr lang="en-A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eaLnBrk="0" hangingPunct="0">
                        <a:spcAft>
                          <a:spcPts val="0"/>
                        </a:spcAft>
                      </a:pPr>
                      <a:r>
                        <a:rPr lang="en-GB" sz="2000" dirty="0">
                          <a:effectLst/>
                          <a:latin typeface="Times New Roman" panose="02020603050405020304" pitchFamily="18" charset="0"/>
                          <a:cs typeface="Times New Roman" panose="02020603050405020304" pitchFamily="18" charset="0"/>
                        </a:rPr>
                        <a:t>Cement (kg)</a:t>
                      </a:r>
                      <a:endParaRPr lang="en-A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85725" algn="ctr" eaLnBrk="0" hangingPunct="0">
                        <a:spcAft>
                          <a:spcPts val="0"/>
                        </a:spcAft>
                      </a:pPr>
                      <a:r>
                        <a:rPr lang="en-GB" sz="2000" dirty="0">
                          <a:effectLst/>
                          <a:latin typeface="Times New Roman" panose="02020603050405020304" pitchFamily="18" charset="0"/>
                          <a:cs typeface="Times New Roman" panose="02020603050405020304" pitchFamily="18" charset="0"/>
                        </a:rPr>
                        <a:t>Fly ash (kg)</a:t>
                      </a:r>
                      <a:endParaRPr lang="en-A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eaLnBrk="0" hangingPunct="0">
                        <a:spcAft>
                          <a:spcPts val="0"/>
                        </a:spcAft>
                      </a:pPr>
                      <a:r>
                        <a:rPr lang="en-GB" sz="2000" dirty="0">
                          <a:effectLst/>
                          <a:latin typeface="Times New Roman" panose="02020603050405020304" pitchFamily="18" charset="0"/>
                          <a:cs typeface="Times New Roman" panose="02020603050405020304" pitchFamily="18" charset="0"/>
                        </a:rPr>
                        <a:t>20mm NA (kg)</a:t>
                      </a:r>
                      <a:endParaRPr lang="en-A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eaLnBrk="0" hangingPunct="0">
                        <a:spcAft>
                          <a:spcPts val="0"/>
                        </a:spcAft>
                      </a:pPr>
                      <a:r>
                        <a:rPr lang="en-AU" sz="2000" dirty="0">
                          <a:effectLst/>
                          <a:latin typeface="Times New Roman" panose="02020603050405020304" pitchFamily="18" charset="0"/>
                          <a:ea typeface="Calibri" panose="020F0502020204030204" pitchFamily="34" charset="0"/>
                          <a:cs typeface="Times New Roman" panose="02020603050405020304" pitchFamily="18" charset="0"/>
                        </a:rPr>
                        <a:t>10mm NA (kg)</a:t>
                      </a:r>
                    </a:p>
                  </a:txBody>
                  <a:tcPr marL="68580" marR="68580" marT="0" marB="0" anchor="ctr"/>
                </a:tc>
                <a:tc>
                  <a:txBody>
                    <a:bodyPr/>
                    <a:lstStyle/>
                    <a:p>
                      <a:pPr algn="ctr" eaLnBrk="0" hangingPunct="0">
                        <a:spcAft>
                          <a:spcPts val="0"/>
                        </a:spcAft>
                      </a:pPr>
                      <a:r>
                        <a:rPr lang="en-GB" sz="2000" dirty="0">
                          <a:effectLst/>
                          <a:latin typeface="Times New Roman" panose="02020603050405020304" pitchFamily="18" charset="0"/>
                          <a:cs typeface="Times New Roman" panose="02020603050405020304" pitchFamily="18" charset="0"/>
                        </a:rPr>
                        <a:t>10mm RCA (kg)</a:t>
                      </a:r>
                      <a:endParaRPr lang="en-A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85725" algn="ctr" eaLnBrk="0" hangingPunct="0">
                        <a:spcAft>
                          <a:spcPts val="0"/>
                        </a:spcAft>
                      </a:pPr>
                      <a:r>
                        <a:rPr lang="en-GB" sz="2000" dirty="0">
                          <a:effectLst/>
                          <a:latin typeface="Times New Roman" panose="02020603050405020304" pitchFamily="18" charset="0"/>
                          <a:cs typeface="Times New Roman" panose="02020603050405020304" pitchFamily="18" charset="0"/>
                        </a:rPr>
                        <a:t>Fine Sand (kg)</a:t>
                      </a:r>
                      <a:endParaRPr lang="en-A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85725" algn="ctr" eaLnBrk="0" hangingPunct="0">
                        <a:spcAft>
                          <a:spcPts val="0"/>
                        </a:spcAft>
                      </a:pPr>
                      <a:r>
                        <a:rPr lang="en-AU" sz="2000" dirty="0">
                          <a:effectLst/>
                          <a:latin typeface="Times New Roman" panose="02020603050405020304" pitchFamily="18" charset="0"/>
                          <a:ea typeface="Calibri" panose="020F0502020204030204" pitchFamily="34" charset="0"/>
                          <a:cs typeface="Times New Roman" panose="02020603050405020304" pitchFamily="18" charset="0"/>
                        </a:rPr>
                        <a:t>Coarse Sand</a:t>
                      </a:r>
                      <a:r>
                        <a:rPr lang="en-AU" sz="2000" baseline="0" dirty="0">
                          <a:effectLst/>
                          <a:latin typeface="Times New Roman" panose="02020603050405020304" pitchFamily="18" charset="0"/>
                          <a:ea typeface="Calibri" panose="020F0502020204030204" pitchFamily="34" charset="0"/>
                          <a:cs typeface="Times New Roman" panose="02020603050405020304" pitchFamily="18" charset="0"/>
                        </a:rPr>
                        <a:t> (kg)</a:t>
                      </a:r>
                      <a:endParaRPr lang="en-A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1755" algn="ctr" eaLnBrk="0" hangingPunct="0">
                        <a:spcAft>
                          <a:spcPts val="0"/>
                        </a:spcAft>
                      </a:pPr>
                      <a:r>
                        <a:rPr lang="en-GB" sz="2000" dirty="0">
                          <a:effectLst/>
                          <a:latin typeface="Times New Roman" panose="02020603050405020304" pitchFamily="18" charset="0"/>
                          <a:cs typeface="Times New Roman" panose="02020603050405020304" pitchFamily="18" charset="0"/>
                        </a:rPr>
                        <a:t>Water</a:t>
                      </a:r>
                      <a:endParaRPr lang="en-AU" sz="2000" dirty="0">
                        <a:effectLst/>
                        <a:latin typeface="Times New Roman" panose="02020603050405020304" pitchFamily="18" charset="0"/>
                        <a:cs typeface="Times New Roman" panose="02020603050405020304" pitchFamily="18" charset="0"/>
                      </a:endParaRPr>
                    </a:p>
                    <a:p>
                      <a:pPr marR="71755" algn="ctr" eaLnBrk="0" hangingPunct="0">
                        <a:spcAft>
                          <a:spcPts val="0"/>
                        </a:spcAft>
                      </a:pPr>
                      <a:r>
                        <a:rPr lang="en-GB" sz="2000" dirty="0">
                          <a:effectLst/>
                          <a:latin typeface="Times New Roman" panose="02020603050405020304" pitchFamily="18" charset="0"/>
                          <a:cs typeface="Times New Roman" panose="02020603050405020304" pitchFamily="18" charset="0"/>
                        </a:rPr>
                        <a:t>(L)</a:t>
                      </a:r>
                      <a:endParaRPr lang="en-A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1755" algn="ctr" eaLnBrk="0" hangingPunct="0">
                        <a:spcAft>
                          <a:spcPts val="0"/>
                        </a:spcAft>
                      </a:pPr>
                      <a:r>
                        <a:rPr lang="en-GB" sz="2000" dirty="0" err="1">
                          <a:effectLst/>
                          <a:latin typeface="Times New Roman" panose="02020603050405020304" pitchFamily="18" charset="0"/>
                          <a:cs typeface="Times New Roman" panose="02020603050405020304" pitchFamily="18" charset="0"/>
                        </a:rPr>
                        <a:t>S.P</a:t>
                      </a:r>
                      <a:r>
                        <a:rPr lang="en-GB" sz="2000" dirty="0">
                          <a:effectLst/>
                          <a:latin typeface="Times New Roman" panose="02020603050405020304" pitchFamily="18" charset="0"/>
                          <a:cs typeface="Times New Roman" panose="02020603050405020304" pitchFamily="18" charset="0"/>
                        </a:rPr>
                        <a:t> (mL)</a:t>
                      </a:r>
                      <a:endParaRPr lang="en-A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50262044"/>
                  </a:ext>
                </a:extLst>
              </a:tr>
              <a:tr h="180975">
                <a:tc>
                  <a:txBody>
                    <a:bodyPr/>
                    <a:lstStyle/>
                    <a:p>
                      <a:pPr marL="80010" marR="92710" algn="ctr" eaLnBrk="0" hangingPunct="0">
                        <a:spcBef>
                          <a:spcPts val="95"/>
                        </a:spcBef>
                        <a:spcAft>
                          <a:spcPts val="0"/>
                        </a:spcAft>
                      </a:pPr>
                      <a:r>
                        <a:rPr lang="en-AU" sz="20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nchor="ctr"/>
                </a:tc>
                <a:tc>
                  <a:txBody>
                    <a:bodyPr/>
                    <a:lstStyle/>
                    <a:p>
                      <a:pPr algn="ctr" rtl="0" fontAlgn="ct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C.S</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algn="ctr" fontAlgn="ctr"/>
                      <a:r>
                        <a:rPr lang="en-AU" sz="2000" kern="1200" dirty="0">
                          <a:solidFill>
                            <a:schemeClr val="dk1"/>
                          </a:solidFill>
                          <a:effectLst/>
                          <a:latin typeface="Times New Roman" panose="02020603050405020304" pitchFamily="18" charset="0"/>
                          <a:ea typeface="+mn-ea"/>
                          <a:cs typeface="Times New Roman" panose="02020603050405020304" pitchFamily="18" charset="0"/>
                        </a:rPr>
                        <a:t>410</a:t>
                      </a:r>
                    </a:p>
                  </a:txBody>
                  <a:tcPr marL="0" marR="0" marT="0" marB="0" anchor="ctr"/>
                </a:tc>
                <a:tc>
                  <a:txBody>
                    <a:bodyPr/>
                    <a:lstStyle/>
                    <a:p>
                      <a:pPr algn="ctr" fontAlgn="ctr"/>
                      <a:r>
                        <a:rPr lang="en-AU" sz="2000" kern="1200" dirty="0">
                          <a:solidFill>
                            <a:schemeClr val="dk1"/>
                          </a:solidFill>
                          <a:effectLst/>
                          <a:latin typeface="Times New Roman" panose="02020603050405020304" pitchFamily="18" charset="0"/>
                          <a:ea typeface="+mn-ea"/>
                          <a:cs typeface="Times New Roman" panose="02020603050405020304" pitchFamily="18" charset="0"/>
                        </a:rPr>
                        <a:t>120</a:t>
                      </a:r>
                    </a:p>
                  </a:txBody>
                  <a:tcPr marL="0" marR="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720</a:t>
                      </a: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280</a:t>
                      </a:r>
                    </a:p>
                  </a:txBody>
                  <a:tcPr marL="68580" marR="68580" marT="0" marB="0" anchor="ctr"/>
                </a:tc>
                <a:tc>
                  <a:txBody>
                    <a:bodyPr/>
                    <a:lstStyle/>
                    <a:p>
                      <a:pPr marL="182245" marR="92710" algn="ctr" eaLnBrk="0" hangingPunct="0">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0</a:t>
                      </a: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350</a:t>
                      </a:r>
                    </a:p>
                  </a:txBody>
                  <a:tcPr marL="68580" marR="68580" marT="0" marB="0" anchor="ctr"/>
                </a:tc>
                <a:tc>
                  <a:txBody>
                    <a:bodyPr/>
                    <a:lstStyle/>
                    <a:p>
                      <a:pPr marL="80010" marR="0" indent="0" algn="ctr" defTabSz="914400" rtl="0" eaLnBrk="0" fontAlgn="auto" latinLnBrk="0" hangingPunct="0">
                        <a:lnSpc>
                          <a:spcPct val="100000"/>
                        </a:lnSpc>
                        <a:spcBef>
                          <a:spcPts val="95"/>
                        </a:spcBef>
                        <a:spcAft>
                          <a:spcPts val="0"/>
                        </a:spcAft>
                        <a:buClrTx/>
                        <a:buSzTx/>
                        <a:buFontTx/>
                        <a:buNone/>
                        <a:tabLst/>
                        <a:defRPr/>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265</a:t>
                      </a:r>
                    </a:p>
                  </a:txBody>
                  <a:tcPr marL="68580" marR="68580" marT="0" marB="0" anchor="ctr"/>
                </a:tc>
                <a:tc>
                  <a:txBody>
                    <a:bodyPr/>
                    <a:lstStyle/>
                    <a:p>
                      <a:pPr marL="80010" marR="92710" algn="ctr" defTabSz="914400" rtl="0" eaLnBrk="0" latin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205</a:t>
                      </a:r>
                    </a:p>
                  </a:txBody>
                  <a:tcPr marL="68580" marR="68580" marT="0" marB="0" anchor="ctr"/>
                </a:tc>
                <a:tc>
                  <a:txBody>
                    <a:bodyPr/>
                    <a:lstStyle/>
                    <a:p>
                      <a:pPr marL="80010" marR="92710" algn="ctr" defTabSz="914400" rtl="0" eaLnBrk="0" latin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1800</a:t>
                      </a:r>
                    </a:p>
                  </a:txBody>
                  <a:tcPr marL="68580" marR="68580" marT="0" marB="0" anchor="ctr"/>
                </a:tc>
                <a:extLst>
                  <a:ext uri="{0D108BD9-81ED-4DB2-BD59-A6C34878D82A}">
                    <a16:rowId xmlns:a16="http://schemas.microsoft.com/office/drawing/2014/main" val="1791784362"/>
                  </a:ext>
                </a:extLst>
              </a:tr>
              <a:tr h="182880">
                <a:tc>
                  <a:txBody>
                    <a:bodyPr/>
                    <a:lstStyle/>
                    <a:p>
                      <a:pPr marL="80010" marR="69850" algn="ctr" eaLnBrk="0" hangingPunct="0">
                        <a:spcBef>
                          <a:spcPts val="95"/>
                        </a:spcBef>
                        <a:spcAft>
                          <a:spcPts val="0"/>
                        </a:spcAft>
                      </a:pPr>
                      <a:r>
                        <a:rPr lang="en-AU" sz="2000" dirty="0">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nchor="ctr"/>
                </a:tc>
                <a:tc>
                  <a:txBody>
                    <a:bodyPr/>
                    <a:lstStyle/>
                    <a:p>
                      <a:pPr algn="ctr" rtl="0" fontAlgn="ctr"/>
                      <a:r>
                        <a:rPr lang="en-US" sz="2000" kern="1200" dirty="0">
                          <a:solidFill>
                            <a:schemeClr val="dk1"/>
                          </a:solidFill>
                          <a:effectLst/>
                          <a:latin typeface="Times New Roman" panose="02020603050405020304" pitchFamily="18" charset="0"/>
                          <a:ea typeface="+mn-ea"/>
                          <a:cs typeface="Times New Roman" panose="02020603050405020304" pitchFamily="18" charset="0"/>
                        </a:rPr>
                        <a:t>0SRA100</a:t>
                      </a:r>
                    </a:p>
                  </a:txBody>
                  <a:tcPr marL="9525" marR="9525" marT="9525" marB="0" anchor="ctr"/>
                </a:tc>
                <a:tc>
                  <a:txBody>
                    <a:bodyPr/>
                    <a:lstStyle/>
                    <a:p>
                      <a:pPr algn="ctr" fontAlgn="ctr"/>
                      <a:r>
                        <a:rPr lang="en-AU" sz="2000" kern="1200" dirty="0">
                          <a:solidFill>
                            <a:schemeClr val="dk1"/>
                          </a:solidFill>
                          <a:effectLst/>
                          <a:latin typeface="Times New Roman" panose="02020603050405020304" pitchFamily="18" charset="0"/>
                          <a:ea typeface="+mn-ea"/>
                          <a:cs typeface="Times New Roman" panose="02020603050405020304" pitchFamily="18" charset="0"/>
                        </a:rPr>
                        <a:t>410</a:t>
                      </a:r>
                    </a:p>
                  </a:txBody>
                  <a:tcPr marL="0" marR="0" marT="0" marB="0" anchor="ctr"/>
                </a:tc>
                <a:tc>
                  <a:txBody>
                    <a:bodyPr/>
                    <a:lstStyle/>
                    <a:p>
                      <a:pPr algn="ctr" fontAlgn="ctr"/>
                      <a:r>
                        <a:rPr lang="en-AU" sz="2000" kern="1200">
                          <a:solidFill>
                            <a:schemeClr val="dk1"/>
                          </a:solidFill>
                          <a:effectLst/>
                          <a:latin typeface="Times New Roman" panose="02020603050405020304" pitchFamily="18" charset="0"/>
                          <a:ea typeface="+mn-ea"/>
                          <a:cs typeface="Times New Roman" panose="02020603050405020304" pitchFamily="18" charset="0"/>
                        </a:rPr>
                        <a:t>120</a:t>
                      </a:r>
                      <a:endParaRPr lang="en-AU"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0.0</a:t>
                      </a: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0.0</a:t>
                      </a: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1000</a:t>
                      </a: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350</a:t>
                      </a:r>
                    </a:p>
                  </a:txBody>
                  <a:tcPr marL="68580" marR="68580" marT="0" marB="0" anchor="ctr"/>
                </a:tc>
                <a:tc>
                  <a:txBody>
                    <a:bodyPr/>
                    <a:lstStyle/>
                    <a:p>
                      <a:pPr marL="80010" marR="0" indent="0" algn="ctr" defTabSz="914400" rtl="0" eaLnBrk="0" fontAlgn="auto" latinLnBrk="0" hangingPunct="0">
                        <a:lnSpc>
                          <a:spcPct val="100000"/>
                        </a:lnSpc>
                        <a:spcBef>
                          <a:spcPts val="95"/>
                        </a:spcBef>
                        <a:spcAft>
                          <a:spcPts val="0"/>
                        </a:spcAft>
                        <a:buClrTx/>
                        <a:buSzTx/>
                        <a:buFontTx/>
                        <a:buNone/>
                        <a:tabLst/>
                        <a:defRPr/>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265</a:t>
                      </a:r>
                    </a:p>
                  </a:txBody>
                  <a:tcPr marL="68580" marR="68580" marT="0" marB="0" anchor="ctr"/>
                </a:tc>
                <a:tc>
                  <a:txBody>
                    <a:bodyPr/>
                    <a:lstStyle/>
                    <a:p>
                      <a:pPr marL="80010" marR="92710" algn="ctr" defTabSz="914400" rtl="0" eaLnBrk="0" latin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205</a:t>
                      </a:r>
                    </a:p>
                  </a:txBody>
                  <a:tcPr marL="68580" marR="68580" marT="0" marB="0" anchor="ctr"/>
                </a:tc>
                <a:tc>
                  <a:txBody>
                    <a:bodyPr/>
                    <a:lstStyle/>
                    <a:p>
                      <a:pPr marL="80010" marR="92710" algn="ctr" defTabSz="914400" rtl="0" eaLnBrk="0" latinLnBrk="0" hangingPunct="0">
                        <a:spcBef>
                          <a:spcPts val="95"/>
                        </a:spcBef>
                        <a:spcAft>
                          <a:spcPts val="0"/>
                        </a:spcAft>
                      </a:pPr>
                      <a:r>
                        <a:rPr lang="en-AU" sz="2000" kern="1200">
                          <a:solidFill>
                            <a:schemeClr val="dk1"/>
                          </a:solidFill>
                          <a:effectLst/>
                          <a:latin typeface="Times New Roman" panose="02020603050405020304" pitchFamily="18" charset="0"/>
                          <a:ea typeface="+mn-ea"/>
                          <a:cs typeface="Times New Roman" panose="02020603050405020304" pitchFamily="18" charset="0"/>
                        </a:rPr>
                        <a:t>1800</a:t>
                      </a:r>
                      <a:endParaRPr lang="en-AU"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335246611"/>
                  </a:ext>
                </a:extLst>
              </a:tr>
              <a:tr h="198120">
                <a:tc>
                  <a:txBody>
                    <a:bodyPr/>
                    <a:lstStyle/>
                    <a:p>
                      <a:pPr marL="80010" marR="69850" algn="ctr" eaLnBrk="0" hangingPunct="0">
                        <a:spcBef>
                          <a:spcPts val="95"/>
                        </a:spcBef>
                        <a:spcAft>
                          <a:spcPts val="0"/>
                        </a:spcAft>
                      </a:pPr>
                      <a:r>
                        <a:rPr lang="en-AU" sz="2000" dirty="0">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nchor="ctr"/>
                </a:tc>
                <a:tc>
                  <a:txBody>
                    <a:bodyPr/>
                    <a:lstStyle/>
                    <a:p>
                      <a:pPr algn="ctr" rtl="0" fontAlgn="ctr"/>
                      <a:r>
                        <a:rPr lang="en-US" sz="2000" kern="1200" dirty="0">
                          <a:solidFill>
                            <a:schemeClr val="dk1"/>
                          </a:solidFill>
                          <a:effectLst/>
                          <a:latin typeface="Times New Roman" panose="02020603050405020304" pitchFamily="18" charset="0"/>
                          <a:ea typeface="+mn-ea"/>
                          <a:cs typeface="Times New Roman" panose="02020603050405020304" pitchFamily="18" charset="0"/>
                        </a:rPr>
                        <a:t>1SRA100</a:t>
                      </a:r>
                    </a:p>
                  </a:txBody>
                  <a:tcPr marL="9525" marR="9525" marT="9525" marB="0" anchor="ctr"/>
                </a:tc>
                <a:tc>
                  <a:txBody>
                    <a:bodyPr/>
                    <a:lstStyle/>
                    <a:p>
                      <a:pPr algn="ctr" fontAlgn="ctr"/>
                      <a:r>
                        <a:rPr lang="en-AU" sz="2000" kern="1200" dirty="0">
                          <a:solidFill>
                            <a:schemeClr val="dk1"/>
                          </a:solidFill>
                          <a:effectLst/>
                          <a:latin typeface="Times New Roman" panose="02020603050405020304" pitchFamily="18" charset="0"/>
                          <a:ea typeface="+mn-ea"/>
                          <a:cs typeface="Times New Roman" panose="02020603050405020304" pitchFamily="18" charset="0"/>
                        </a:rPr>
                        <a:t>410</a:t>
                      </a:r>
                    </a:p>
                  </a:txBody>
                  <a:tcPr marL="0" marR="0" marT="0" marB="0" anchor="ctr"/>
                </a:tc>
                <a:tc>
                  <a:txBody>
                    <a:bodyPr/>
                    <a:lstStyle/>
                    <a:p>
                      <a:pPr algn="ctr" fontAlgn="ctr"/>
                      <a:r>
                        <a:rPr lang="en-AU" sz="2000" kern="1200">
                          <a:solidFill>
                            <a:schemeClr val="dk1"/>
                          </a:solidFill>
                          <a:effectLst/>
                          <a:latin typeface="Times New Roman" panose="02020603050405020304" pitchFamily="18" charset="0"/>
                          <a:ea typeface="+mn-ea"/>
                          <a:cs typeface="Times New Roman" panose="02020603050405020304" pitchFamily="18" charset="0"/>
                        </a:rPr>
                        <a:t>120</a:t>
                      </a:r>
                      <a:endParaRPr lang="en-AU"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0.0</a:t>
                      </a: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0.0</a:t>
                      </a: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1000</a:t>
                      </a: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350</a:t>
                      </a:r>
                    </a:p>
                  </a:txBody>
                  <a:tcPr marL="68580" marR="68580" marT="0" marB="0" anchor="ctr"/>
                </a:tc>
                <a:tc>
                  <a:txBody>
                    <a:bodyPr/>
                    <a:lstStyle/>
                    <a:p>
                      <a:pPr marL="80010" marR="0" indent="0" algn="ctr" defTabSz="914400" rtl="0" eaLnBrk="0" fontAlgn="auto" latinLnBrk="0" hangingPunct="0">
                        <a:lnSpc>
                          <a:spcPct val="100000"/>
                        </a:lnSpc>
                        <a:spcBef>
                          <a:spcPts val="95"/>
                        </a:spcBef>
                        <a:spcAft>
                          <a:spcPts val="0"/>
                        </a:spcAft>
                        <a:buClrTx/>
                        <a:buSzTx/>
                        <a:buFontTx/>
                        <a:buNone/>
                        <a:tabLst/>
                        <a:defRPr/>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265</a:t>
                      </a:r>
                    </a:p>
                  </a:txBody>
                  <a:tcPr marL="68580" marR="68580" marT="0" marB="0" anchor="ctr"/>
                </a:tc>
                <a:tc>
                  <a:txBody>
                    <a:bodyPr/>
                    <a:lstStyle/>
                    <a:p>
                      <a:pPr marL="80010" marR="92710" algn="ctr" defTabSz="914400" rtl="0" eaLnBrk="0" latin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205</a:t>
                      </a:r>
                    </a:p>
                  </a:txBody>
                  <a:tcPr marL="68580" marR="68580" marT="0" marB="0" anchor="ctr"/>
                </a:tc>
                <a:tc>
                  <a:txBody>
                    <a:bodyPr/>
                    <a:lstStyle/>
                    <a:p>
                      <a:pPr marL="80010" marR="92710" algn="ctr" defTabSz="914400" rtl="0" eaLnBrk="0" latinLnBrk="0" hangingPunct="0">
                        <a:spcBef>
                          <a:spcPts val="95"/>
                        </a:spcBef>
                        <a:spcAft>
                          <a:spcPts val="0"/>
                        </a:spcAft>
                      </a:pPr>
                      <a:r>
                        <a:rPr lang="en-AU" sz="2000" kern="1200">
                          <a:solidFill>
                            <a:schemeClr val="dk1"/>
                          </a:solidFill>
                          <a:effectLst/>
                          <a:latin typeface="Times New Roman" panose="02020603050405020304" pitchFamily="18" charset="0"/>
                          <a:ea typeface="+mn-ea"/>
                          <a:cs typeface="Times New Roman" panose="02020603050405020304" pitchFamily="18" charset="0"/>
                        </a:rPr>
                        <a:t>1800</a:t>
                      </a:r>
                      <a:endParaRPr lang="en-AU"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964716569"/>
                  </a:ext>
                </a:extLst>
              </a:tr>
              <a:tr h="184150">
                <a:tc>
                  <a:txBody>
                    <a:bodyPr/>
                    <a:lstStyle/>
                    <a:p>
                      <a:pPr marL="80010" marR="69850" algn="ctr" eaLnBrk="0" hangingPunct="0">
                        <a:spcBef>
                          <a:spcPts val="95"/>
                        </a:spcBef>
                        <a:spcAft>
                          <a:spcPts val="0"/>
                        </a:spcAft>
                      </a:pPr>
                      <a:r>
                        <a:rPr lang="en-AU" sz="2000" dirty="0">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nchor="ctr"/>
                </a:tc>
                <a:tc>
                  <a:txBody>
                    <a:bodyPr/>
                    <a:lstStyle/>
                    <a:p>
                      <a:pPr algn="ctr" rtl="0" fontAlgn="ctr"/>
                      <a:r>
                        <a:rPr lang="en-US" sz="2000" kern="1200" dirty="0">
                          <a:solidFill>
                            <a:schemeClr val="dk1"/>
                          </a:solidFill>
                          <a:effectLst/>
                          <a:latin typeface="Times New Roman" panose="02020603050405020304" pitchFamily="18" charset="0"/>
                          <a:ea typeface="+mn-ea"/>
                          <a:cs typeface="Times New Roman" panose="02020603050405020304" pitchFamily="18" charset="0"/>
                        </a:rPr>
                        <a:t>2SRA100</a:t>
                      </a:r>
                    </a:p>
                  </a:txBody>
                  <a:tcPr marL="9525" marR="9525" marT="9525" marB="0" anchor="ctr"/>
                </a:tc>
                <a:tc>
                  <a:txBody>
                    <a:bodyPr/>
                    <a:lstStyle/>
                    <a:p>
                      <a:pPr algn="ctr" fontAlgn="ctr"/>
                      <a:r>
                        <a:rPr lang="en-AU" sz="2000" kern="1200">
                          <a:solidFill>
                            <a:schemeClr val="dk1"/>
                          </a:solidFill>
                          <a:effectLst/>
                          <a:latin typeface="Times New Roman" panose="02020603050405020304" pitchFamily="18" charset="0"/>
                          <a:ea typeface="+mn-ea"/>
                          <a:cs typeface="Times New Roman" panose="02020603050405020304" pitchFamily="18" charset="0"/>
                        </a:rPr>
                        <a:t>410</a:t>
                      </a:r>
                      <a:endParaRPr lang="en-AU"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algn="ctr" fontAlgn="ctr"/>
                      <a:r>
                        <a:rPr lang="en-AU" sz="2000" kern="1200">
                          <a:solidFill>
                            <a:schemeClr val="dk1"/>
                          </a:solidFill>
                          <a:effectLst/>
                          <a:latin typeface="Times New Roman" panose="02020603050405020304" pitchFamily="18" charset="0"/>
                          <a:ea typeface="+mn-ea"/>
                          <a:cs typeface="Times New Roman" panose="02020603050405020304" pitchFamily="18" charset="0"/>
                        </a:rPr>
                        <a:t>120</a:t>
                      </a:r>
                      <a:endParaRPr lang="en-AU"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0.0</a:t>
                      </a: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0.0</a:t>
                      </a: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1000</a:t>
                      </a: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350</a:t>
                      </a:r>
                    </a:p>
                  </a:txBody>
                  <a:tcPr marL="68580" marR="68580" marT="0" marB="0" anchor="ctr"/>
                </a:tc>
                <a:tc>
                  <a:txBody>
                    <a:bodyPr/>
                    <a:lstStyle/>
                    <a:p>
                      <a:pPr marL="80010" marR="0" indent="0" algn="ctr" defTabSz="914400" rtl="0" eaLnBrk="0" fontAlgn="auto" latinLnBrk="0" hangingPunct="0">
                        <a:lnSpc>
                          <a:spcPct val="100000"/>
                        </a:lnSpc>
                        <a:spcBef>
                          <a:spcPts val="95"/>
                        </a:spcBef>
                        <a:spcAft>
                          <a:spcPts val="0"/>
                        </a:spcAft>
                        <a:buClrTx/>
                        <a:buSzTx/>
                        <a:buFontTx/>
                        <a:buNone/>
                        <a:tabLst/>
                        <a:defRPr/>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265</a:t>
                      </a:r>
                    </a:p>
                  </a:txBody>
                  <a:tcPr marL="68580" marR="68580" marT="0" marB="0" anchor="ctr"/>
                </a:tc>
                <a:tc>
                  <a:txBody>
                    <a:bodyPr/>
                    <a:lstStyle/>
                    <a:p>
                      <a:pPr marL="80010" marR="92710" algn="ctr" defTabSz="914400" rtl="0" eaLnBrk="0" latin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205</a:t>
                      </a:r>
                    </a:p>
                  </a:txBody>
                  <a:tcPr marL="68580" marR="68580" marT="0" marB="0" anchor="ctr"/>
                </a:tc>
                <a:tc>
                  <a:txBody>
                    <a:bodyPr/>
                    <a:lstStyle/>
                    <a:p>
                      <a:pPr marL="80010" marR="92710" algn="ctr" defTabSz="914400" rtl="0" eaLnBrk="0" latinLnBrk="0" hangingPunct="0">
                        <a:spcBef>
                          <a:spcPts val="95"/>
                        </a:spcBef>
                        <a:spcAft>
                          <a:spcPts val="0"/>
                        </a:spcAft>
                      </a:pPr>
                      <a:r>
                        <a:rPr lang="en-AU" sz="2000" kern="1200">
                          <a:solidFill>
                            <a:schemeClr val="dk1"/>
                          </a:solidFill>
                          <a:effectLst/>
                          <a:latin typeface="Times New Roman" panose="02020603050405020304" pitchFamily="18" charset="0"/>
                          <a:ea typeface="+mn-ea"/>
                          <a:cs typeface="Times New Roman" panose="02020603050405020304" pitchFamily="18" charset="0"/>
                        </a:rPr>
                        <a:t>1800</a:t>
                      </a:r>
                      <a:endParaRPr lang="en-AU"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588588126"/>
                  </a:ext>
                </a:extLst>
              </a:tr>
              <a:tr h="178435">
                <a:tc>
                  <a:txBody>
                    <a:bodyPr/>
                    <a:lstStyle/>
                    <a:p>
                      <a:pPr marL="80010" marR="69850" algn="ctr" eaLnBrk="0" hangingPunct="0">
                        <a:spcBef>
                          <a:spcPts val="95"/>
                        </a:spcBef>
                        <a:spcAft>
                          <a:spcPts val="0"/>
                        </a:spcAft>
                      </a:pPr>
                      <a:r>
                        <a:rPr lang="en-AU" sz="2000" dirty="0">
                          <a:effectLst/>
                          <a:latin typeface="Times New Roman" panose="02020603050405020304" pitchFamily="18" charset="0"/>
                          <a:ea typeface="Calibri" panose="020F0502020204030204" pitchFamily="34" charset="0"/>
                          <a:cs typeface="Times New Roman" panose="02020603050405020304" pitchFamily="18" charset="0"/>
                        </a:rPr>
                        <a:t>6</a:t>
                      </a:r>
                    </a:p>
                  </a:txBody>
                  <a:tcPr marL="68580" marR="68580" marT="0" marB="0" anchor="ctr"/>
                </a:tc>
                <a:tc>
                  <a:txBody>
                    <a:bodyPr/>
                    <a:lstStyle/>
                    <a:p>
                      <a:pPr algn="ctr" rtl="0" fontAlgn="ctr"/>
                      <a:r>
                        <a:rPr lang="en-US" sz="2000" kern="1200" dirty="0">
                          <a:solidFill>
                            <a:schemeClr val="dk1"/>
                          </a:solidFill>
                          <a:effectLst/>
                          <a:latin typeface="Times New Roman" panose="02020603050405020304" pitchFamily="18" charset="0"/>
                          <a:ea typeface="+mn-ea"/>
                          <a:cs typeface="Times New Roman" panose="02020603050405020304" pitchFamily="18" charset="0"/>
                        </a:rPr>
                        <a:t>3SRA100</a:t>
                      </a:r>
                    </a:p>
                  </a:txBody>
                  <a:tcPr marL="9525" marR="9525" marT="9525" marB="0" anchor="ctr"/>
                </a:tc>
                <a:tc>
                  <a:txBody>
                    <a:bodyPr/>
                    <a:lstStyle/>
                    <a:p>
                      <a:pPr algn="ctr" fontAlgn="ctr"/>
                      <a:r>
                        <a:rPr lang="en-AU" sz="2000" kern="1200" dirty="0">
                          <a:solidFill>
                            <a:schemeClr val="dk1"/>
                          </a:solidFill>
                          <a:effectLst/>
                          <a:latin typeface="Times New Roman" panose="02020603050405020304" pitchFamily="18" charset="0"/>
                          <a:ea typeface="+mn-ea"/>
                          <a:cs typeface="Times New Roman" panose="02020603050405020304" pitchFamily="18" charset="0"/>
                        </a:rPr>
                        <a:t>410</a:t>
                      </a:r>
                    </a:p>
                  </a:txBody>
                  <a:tcPr marL="0" marR="0" marT="0" marB="0" anchor="ctr"/>
                </a:tc>
                <a:tc>
                  <a:txBody>
                    <a:bodyPr/>
                    <a:lstStyle/>
                    <a:p>
                      <a:pPr algn="ctr" fontAlgn="ctr"/>
                      <a:r>
                        <a:rPr lang="en-AU" sz="2000" kern="1200">
                          <a:solidFill>
                            <a:schemeClr val="dk1"/>
                          </a:solidFill>
                          <a:effectLst/>
                          <a:latin typeface="Times New Roman" panose="02020603050405020304" pitchFamily="18" charset="0"/>
                          <a:ea typeface="+mn-ea"/>
                          <a:cs typeface="Times New Roman" panose="02020603050405020304" pitchFamily="18" charset="0"/>
                        </a:rPr>
                        <a:t>120</a:t>
                      </a:r>
                      <a:endParaRPr lang="en-AU"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0.0</a:t>
                      </a: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0.0</a:t>
                      </a:r>
                    </a:p>
                  </a:txBody>
                  <a:tcPr marL="68580" marR="68580" marT="0" marB="0" anchor="ctr"/>
                </a:tc>
                <a:tc>
                  <a:txBody>
                    <a:bodyPr/>
                    <a:lstStyle/>
                    <a:p>
                      <a:pPr marL="80010" algn="ctr" eaLnBrk="0" hangingPunct="0">
                        <a:spcBef>
                          <a:spcPts val="95"/>
                        </a:spcBef>
                        <a:spcAft>
                          <a:spcPts val="0"/>
                        </a:spcAft>
                      </a:pPr>
                      <a:r>
                        <a:rPr lang="en-AU" sz="2000" kern="1200">
                          <a:solidFill>
                            <a:schemeClr val="dk1"/>
                          </a:solidFill>
                          <a:effectLst/>
                          <a:latin typeface="Times New Roman" panose="02020603050405020304" pitchFamily="18" charset="0"/>
                          <a:ea typeface="+mn-ea"/>
                          <a:cs typeface="Times New Roman" panose="02020603050405020304" pitchFamily="18" charset="0"/>
                        </a:rPr>
                        <a:t>1000</a:t>
                      </a:r>
                      <a:endParaRPr lang="en-AU"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350</a:t>
                      </a:r>
                    </a:p>
                  </a:txBody>
                  <a:tcPr marL="68580" marR="68580" marT="0" marB="0" anchor="ctr"/>
                </a:tc>
                <a:tc>
                  <a:txBody>
                    <a:bodyPr/>
                    <a:lstStyle/>
                    <a:p>
                      <a:pPr marL="80010" marR="0" indent="0" algn="ctr" defTabSz="914400" rtl="0" eaLnBrk="0" fontAlgn="auto" latinLnBrk="0" hangingPunct="0">
                        <a:lnSpc>
                          <a:spcPct val="100000"/>
                        </a:lnSpc>
                        <a:spcBef>
                          <a:spcPts val="95"/>
                        </a:spcBef>
                        <a:spcAft>
                          <a:spcPts val="0"/>
                        </a:spcAft>
                        <a:buClrTx/>
                        <a:buSzTx/>
                        <a:buFontTx/>
                        <a:buNone/>
                        <a:tabLst/>
                        <a:defRPr/>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265</a:t>
                      </a:r>
                    </a:p>
                  </a:txBody>
                  <a:tcPr marL="68580" marR="68580" marT="0" marB="0" anchor="ctr"/>
                </a:tc>
                <a:tc>
                  <a:txBody>
                    <a:bodyPr/>
                    <a:lstStyle/>
                    <a:p>
                      <a:pPr marL="80010" marR="92710" algn="ctr" defTabSz="914400" rtl="0" eaLnBrk="0" latin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205</a:t>
                      </a:r>
                    </a:p>
                  </a:txBody>
                  <a:tcPr marL="68580" marR="68580" marT="0" marB="0" anchor="ctr"/>
                </a:tc>
                <a:tc>
                  <a:txBody>
                    <a:bodyPr/>
                    <a:lstStyle/>
                    <a:p>
                      <a:pPr marL="80010" marR="92710" algn="ctr" defTabSz="914400" rtl="0" eaLnBrk="0" latinLnBrk="0" hangingPunct="0">
                        <a:spcBef>
                          <a:spcPts val="95"/>
                        </a:spcBef>
                        <a:spcAft>
                          <a:spcPts val="0"/>
                        </a:spcAft>
                      </a:pPr>
                      <a:r>
                        <a:rPr lang="en-AU" sz="2000" kern="1200">
                          <a:solidFill>
                            <a:schemeClr val="dk1"/>
                          </a:solidFill>
                          <a:effectLst/>
                          <a:latin typeface="Times New Roman" panose="02020603050405020304" pitchFamily="18" charset="0"/>
                          <a:ea typeface="+mn-ea"/>
                          <a:cs typeface="Times New Roman" panose="02020603050405020304" pitchFamily="18" charset="0"/>
                        </a:rPr>
                        <a:t>1800</a:t>
                      </a:r>
                      <a:endParaRPr lang="en-AU"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735011339"/>
                  </a:ext>
                </a:extLst>
              </a:tr>
              <a:tr h="178435">
                <a:tc>
                  <a:txBody>
                    <a:bodyPr/>
                    <a:lstStyle/>
                    <a:p>
                      <a:pPr marL="80010" marR="69850" algn="ctr" eaLnBrk="0" hangingPunct="0">
                        <a:spcBef>
                          <a:spcPts val="95"/>
                        </a:spcBef>
                        <a:spcAft>
                          <a:spcPts val="0"/>
                        </a:spcAft>
                      </a:pPr>
                      <a:r>
                        <a:rPr lang="en-AU" sz="2000" dirty="0">
                          <a:effectLst/>
                          <a:latin typeface="Times New Roman" panose="02020603050405020304" pitchFamily="18" charset="0"/>
                          <a:ea typeface="Calibri" panose="020F0502020204030204" pitchFamily="34" charset="0"/>
                          <a:cs typeface="Times New Roman" panose="02020603050405020304" pitchFamily="18" charset="0"/>
                        </a:rPr>
                        <a:t>7</a:t>
                      </a:r>
                    </a:p>
                  </a:txBody>
                  <a:tcPr marL="68580" marR="68580" marT="0" marB="0" anchor="ctr"/>
                </a:tc>
                <a:tc>
                  <a:txBody>
                    <a:bodyPr/>
                    <a:lstStyle/>
                    <a:p>
                      <a:pPr algn="ctr" rtl="0" fontAlgn="ctr"/>
                      <a:r>
                        <a:rPr lang="en-US" sz="2000" kern="1200" dirty="0">
                          <a:solidFill>
                            <a:schemeClr val="dk1"/>
                          </a:solidFill>
                          <a:effectLst/>
                          <a:latin typeface="Times New Roman" panose="02020603050405020304" pitchFamily="18" charset="0"/>
                          <a:ea typeface="+mn-ea"/>
                          <a:cs typeface="Times New Roman" panose="02020603050405020304" pitchFamily="18" charset="0"/>
                        </a:rPr>
                        <a:t>4SRA100</a:t>
                      </a:r>
                    </a:p>
                  </a:txBody>
                  <a:tcPr marL="9525" marR="9525" marT="9525" marB="0" anchor="ctr"/>
                </a:tc>
                <a:tc>
                  <a:txBody>
                    <a:bodyPr/>
                    <a:lstStyle/>
                    <a:p>
                      <a:pPr algn="ctr" fontAlgn="ctr"/>
                      <a:r>
                        <a:rPr lang="en-AU" sz="2000" kern="1200">
                          <a:solidFill>
                            <a:schemeClr val="dk1"/>
                          </a:solidFill>
                          <a:effectLst/>
                          <a:latin typeface="Times New Roman" panose="02020603050405020304" pitchFamily="18" charset="0"/>
                          <a:ea typeface="+mn-ea"/>
                          <a:cs typeface="Times New Roman" panose="02020603050405020304" pitchFamily="18" charset="0"/>
                        </a:rPr>
                        <a:t>410</a:t>
                      </a:r>
                      <a:endParaRPr lang="en-AU"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algn="ctr" fontAlgn="ctr"/>
                      <a:r>
                        <a:rPr lang="en-AU" sz="2000" kern="1200">
                          <a:solidFill>
                            <a:schemeClr val="dk1"/>
                          </a:solidFill>
                          <a:effectLst/>
                          <a:latin typeface="Times New Roman" panose="02020603050405020304" pitchFamily="18" charset="0"/>
                          <a:ea typeface="+mn-ea"/>
                          <a:cs typeface="Times New Roman" panose="02020603050405020304" pitchFamily="18" charset="0"/>
                        </a:rPr>
                        <a:t>120</a:t>
                      </a:r>
                      <a:endParaRPr lang="en-AU"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0.0</a:t>
                      </a: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0.0</a:t>
                      </a:r>
                    </a:p>
                  </a:txBody>
                  <a:tcPr marL="68580" marR="68580" marT="0" marB="0" anchor="ctr"/>
                </a:tc>
                <a:tc>
                  <a:txBody>
                    <a:bodyPr/>
                    <a:lstStyle/>
                    <a:p>
                      <a:pPr marL="80010" algn="ctr" eaLnBrk="0" hangingPunct="0">
                        <a:spcBef>
                          <a:spcPts val="95"/>
                        </a:spcBef>
                        <a:spcAft>
                          <a:spcPts val="0"/>
                        </a:spcAft>
                      </a:pPr>
                      <a:r>
                        <a:rPr lang="en-AU" sz="2000" kern="1200">
                          <a:solidFill>
                            <a:schemeClr val="dk1"/>
                          </a:solidFill>
                          <a:effectLst/>
                          <a:latin typeface="Times New Roman" panose="02020603050405020304" pitchFamily="18" charset="0"/>
                          <a:ea typeface="+mn-ea"/>
                          <a:cs typeface="Times New Roman" panose="02020603050405020304" pitchFamily="18" charset="0"/>
                        </a:rPr>
                        <a:t>1000</a:t>
                      </a:r>
                      <a:endParaRPr lang="en-AU"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350</a:t>
                      </a:r>
                    </a:p>
                  </a:txBody>
                  <a:tcPr marL="68580" marR="68580" marT="0" marB="0" anchor="ctr"/>
                </a:tc>
                <a:tc>
                  <a:txBody>
                    <a:bodyPr/>
                    <a:lstStyle/>
                    <a:p>
                      <a:pPr marL="80010" marR="0" indent="0" algn="ctr" defTabSz="914400" rtl="0" eaLnBrk="0" fontAlgn="auto" latinLnBrk="0" hangingPunct="0">
                        <a:lnSpc>
                          <a:spcPct val="100000"/>
                        </a:lnSpc>
                        <a:spcBef>
                          <a:spcPts val="95"/>
                        </a:spcBef>
                        <a:spcAft>
                          <a:spcPts val="0"/>
                        </a:spcAft>
                        <a:buClrTx/>
                        <a:buSzTx/>
                        <a:buFontTx/>
                        <a:buNone/>
                        <a:tabLst/>
                        <a:defRPr/>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265</a:t>
                      </a:r>
                    </a:p>
                  </a:txBody>
                  <a:tcPr marL="68580" marR="68580" marT="0" marB="0" anchor="ctr"/>
                </a:tc>
                <a:tc>
                  <a:txBody>
                    <a:bodyPr/>
                    <a:lstStyle/>
                    <a:p>
                      <a:pPr marL="80010" marR="92710" algn="ctr" defTabSz="914400" rtl="0" eaLnBrk="0" latin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205</a:t>
                      </a:r>
                    </a:p>
                  </a:txBody>
                  <a:tcPr marL="68580" marR="68580" marT="0" marB="0" anchor="ctr"/>
                </a:tc>
                <a:tc>
                  <a:txBody>
                    <a:bodyPr/>
                    <a:lstStyle/>
                    <a:p>
                      <a:pPr marL="80010" marR="92710" algn="ctr" defTabSz="914400" rtl="0" eaLnBrk="0" latinLnBrk="0" hangingPunct="0">
                        <a:spcBef>
                          <a:spcPts val="95"/>
                        </a:spcBef>
                        <a:spcAft>
                          <a:spcPts val="0"/>
                        </a:spcAft>
                      </a:pPr>
                      <a:r>
                        <a:rPr lang="en-AU" sz="2000" kern="1200">
                          <a:solidFill>
                            <a:schemeClr val="dk1"/>
                          </a:solidFill>
                          <a:effectLst/>
                          <a:latin typeface="Times New Roman" panose="02020603050405020304" pitchFamily="18" charset="0"/>
                          <a:ea typeface="+mn-ea"/>
                          <a:cs typeface="Times New Roman" panose="02020603050405020304" pitchFamily="18" charset="0"/>
                        </a:rPr>
                        <a:t>1800</a:t>
                      </a:r>
                      <a:endParaRPr lang="en-AU"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534259091"/>
                  </a:ext>
                </a:extLst>
              </a:tr>
              <a:tr h="178435">
                <a:tc>
                  <a:txBody>
                    <a:bodyPr/>
                    <a:lstStyle/>
                    <a:p>
                      <a:pPr marL="80010" marR="69850" algn="ctr" eaLnBrk="0" hangingPunct="0">
                        <a:spcBef>
                          <a:spcPts val="95"/>
                        </a:spcBef>
                        <a:spcAft>
                          <a:spcPts val="0"/>
                        </a:spcAft>
                      </a:pPr>
                      <a:r>
                        <a:rPr lang="en-AU" sz="2000" dirty="0">
                          <a:effectLst/>
                          <a:latin typeface="Times New Roman" panose="02020603050405020304" pitchFamily="18" charset="0"/>
                          <a:ea typeface="Calibri" panose="020F0502020204030204" pitchFamily="34" charset="0"/>
                          <a:cs typeface="Times New Roman" panose="02020603050405020304" pitchFamily="18" charset="0"/>
                        </a:rPr>
                        <a:t>8</a:t>
                      </a:r>
                    </a:p>
                  </a:txBody>
                  <a:tcPr marL="68580" marR="68580" marT="0" marB="0" anchor="ctr"/>
                </a:tc>
                <a:tc>
                  <a:txBody>
                    <a:bodyPr/>
                    <a:lstStyle/>
                    <a:p>
                      <a:pPr algn="ctr" rtl="0" fontAlgn="ctr"/>
                      <a:r>
                        <a:rPr lang="en-US" sz="2000" kern="1200" dirty="0">
                          <a:solidFill>
                            <a:schemeClr val="dk1"/>
                          </a:solidFill>
                          <a:effectLst/>
                          <a:latin typeface="Times New Roman" panose="02020603050405020304" pitchFamily="18" charset="0"/>
                          <a:ea typeface="+mn-ea"/>
                          <a:cs typeface="Times New Roman" panose="02020603050405020304" pitchFamily="18" charset="0"/>
                        </a:rPr>
                        <a:t>1SRCA100</a:t>
                      </a:r>
                    </a:p>
                  </a:txBody>
                  <a:tcPr marL="9525" marR="9525" marT="9525" marB="0" anchor="ctr"/>
                </a:tc>
                <a:tc>
                  <a:txBody>
                    <a:bodyPr/>
                    <a:lstStyle/>
                    <a:p>
                      <a:pPr algn="ctr" fontAlgn="ctr"/>
                      <a:r>
                        <a:rPr lang="en-AU" sz="2000" kern="1200" dirty="0">
                          <a:solidFill>
                            <a:schemeClr val="dk1"/>
                          </a:solidFill>
                          <a:effectLst/>
                          <a:latin typeface="Times New Roman" panose="02020603050405020304" pitchFamily="18" charset="0"/>
                          <a:ea typeface="+mn-ea"/>
                          <a:cs typeface="Times New Roman" panose="02020603050405020304" pitchFamily="18" charset="0"/>
                        </a:rPr>
                        <a:t>410</a:t>
                      </a:r>
                    </a:p>
                  </a:txBody>
                  <a:tcPr marL="0" marR="0" marT="0" marB="0" anchor="ctr"/>
                </a:tc>
                <a:tc>
                  <a:txBody>
                    <a:bodyPr/>
                    <a:lstStyle/>
                    <a:p>
                      <a:pPr algn="ctr" fontAlgn="ctr"/>
                      <a:r>
                        <a:rPr lang="en-AU" sz="2000" kern="1200" dirty="0">
                          <a:solidFill>
                            <a:schemeClr val="dk1"/>
                          </a:solidFill>
                          <a:effectLst/>
                          <a:latin typeface="Times New Roman" panose="02020603050405020304" pitchFamily="18" charset="0"/>
                          <a:ea typeface="+mn-ea"/>
                          <a:cs typeface="Times New Roman" panose="02020603050405020304" pitchFamily="18" charset="0"/>
                        </a:rPr>
                        <a:t>120</a:t>
                      </a:r>
                    </a:p>
                  </a:txBody>
                  <a:tcPr marL="0" marR="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0.0</a:t>
                      </a: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0.0</a:t>
                      </a: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1000</a:t>
                      </a:r>
                    </a:p>
                  </a:txBody>
                  <a:tcPr marL="68580" marR="68580" marT="0" marB="0" anchor="ctr"/>
                </a:tc>
                <a:tc>
                  <a:txBody>
                    <a:bodyPr/>
                    <a:lstStyle/>
                    <a:p>
                      <a:pPr marL="80010" algn="ctr" ea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350</a:t>
                      </a:r>
                    </a:p>
                  </a:txBody>
                  <a:tcPr marL="68580" marR="68580" marT="0" marB="0" anchor="ctr"/>
                </a:tc>
                <a:tc>
                  <a:txBody>
                    <a:bodyPr/>
                    <a:lstStyle/>
                    <a:p>
                      <a:pPr marL="80010" marR="0" indent="0" algn="ctr" defTabSz="914400" rtl="0" eaLnBrk="0" fontAlgn="auto" latinLnBrk="0" hangingPunct="0">
                        <a:lnSpc>
                          <a:spcPct val="100000"/>
                        </a:lnSpc>
                        <a:spcBef>
                          <a:spcPts val="95"/>
                        </a:spcBef>
                        <a:spcAft>
                          <a:spcPts val="0"/>
                        </a:spcAft>
                        <a:buClrTx/>
                        <a:buSzTx/>
                        <a:buFontTx/>
                        <a:buNone/>
                        <a:tabLst/>
                        <a:defRPr/>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265</a:t>
                      </a:r>
                    </a:p>
                  </a:txBody>
                  <a:tcPr marL="68580" marR="68580" marT="0" marB="0" anchor="ctr"/>
                </a:tc>
                <a:tc>
                  <a:txBody>
                    <a:bodyPr/>
                    <a:lstStyle/>
                    <a:p>
                      <a:pPr marL="80010" marR="92710" algn="ctr" defTabSz="914400" rtl="0" eaLnBrk="0" latin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205</a:t>
                      </a:r>
                    </a:p>
                  </a:txBody>
                  <a:tcPr marL="68580" marR="68580" marT="0" marB="0" anchor="ctr"/>
                </a:tc>
                <a:tc>
                  <a:txBody>
                    <a:bodyPr/>
                    <a:lstStyle/>
                    <a:p>
                      <a:pPr marL="80010" marR="92710" algn="ctr" defTabSz="914400" rtl="0" eaLnBrk="0" latinLnBrk="0" hangingPunct="0">
                        <a:spcBef>
                          <a:spcPts val="95"/>
                        </a:spcBef>
                        <a:spcAft>
                          <a:spcPts val="0"/>
                        </a:spcAft>
                      </a:pPr>
                      <a:r>
                        <a:rPr lang="en-AU" sz="2000" kern="1200" dirty="0">
                          <a:solidFill>
                            <a:schemeClr val="dk1"/>
                          </a:solidFill>
                          <a:effectLst/>
                          <a:latin typeface="Times New Roman" panose="02020603050405020304" pitchFamily="18" charset="0"/>
                          <a:ea typeface="+mn-ea"/>
                          <a:cs typeface="Times New Roman" panose="02020603050405020304" pitchFamily="18" charset="0"/>
                        </a:rPr>
                        <a:t>1800</a:t>
                      </a:r>
                    </a:p>
                  </a:txBody>
                  <a:tcPr marL="68580" marR="68580" marT="0" marB="0" anchor="ctr"/>
                </a:tc>
                <a:extLst>
                  <a:ext uri="{0D108BD9-81ED-4DB2-BD59-A6C34878D82A}">
                    <a16:rowId xmlns:a16="http://schemas.microsoft.com/office/drawing/2014/main" val="1185324588"/>
                  </a:ext>
                </a:extLst>
              </a:tr>
            </a:tbl>
          </a:graphicData>
        </a:graphic>
      </p:graphicFrame>
      <p:sp>
        <p:nvSpPr>
          <p:cNvPr id="5" name="Rectangle 4"/>
          <p:cNvSpPr/>
          <p:nvPr/>
        </p:nvSpPr>
        <p:spPr>
          <a:xfrm>
            <a:off x="154306" y="4922863"/>
            <a:ext cx="8353086" cy="1754326"/>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Special thanks to </a:t>
            </a:r>
            <a:r>
              <a:rPr lang="en-US" dirty="0" err="1">
                <a:latin typeface="Times New Roman" panose="02020603050405020304" pitchFamily="18" charset="0"/>
                <a:cs typeface="Times New Roman" panose="02020603050405020304" pitchFamily="18" charset="0"/>
              </a:rPr>
              <a:t>Daracon</a:t>
            </a:r>
            <a:r>
              <a:rPr lang="en-US" dirty="0">
                <a:latin typeface="Times New Roman" panose="02020603050405020304" pitchFamily="18" charset="0"/>
                <a:cs typeface="Times New Roman" panose="02020603050405020304" pitchFamily="18" charset="0"/>
              </a:rPr>
              <a:t> for its contribution in providing the mix proportion</a:t>
            </a:r>
          </a:p>
          <a:p>
            <a:r>
              <a:rPr lang="en-US" dirty="0">
                <a:latin typeface="Times New Roman" panose="02020603050405020304" pitchFamily="18" charset="0"/>
                <a:cs typeface="Times New Roman" panose="02020603050405020304" pitchFamily="18" charset="0"/>
              </a:rPr>
              <a:t>General Purpose Cement and Fly ash provided by Boral Cement’s Blue Circle Co.</a:t>
            </a:r>
          </a:p>
          <a:p>
            <a:r>
              <a:rPr lang="en-US" dirty="0">
                <a:latin typeface="Times New Roman" panose="02020603050405020304" pitchFamily="18" charset="0"/>
                <a:cs typeface="Times New Roman" panose="02020603050405020304" pitchFamily="18" charset="0"/>
              </a:rPr>
              <a:t>Grade: 50MPa,</a:t>
            </a:r>
          </a:p>
          <a:p>
            <a:r>
              <a:rPr lang="en-US" dirty="0">
                <a:latin typeface="Times New Roman" panose="02020603050405020304" pitchFamily="18" charset="0"/>
                <a:cs typeface="Times New Roman" panose="02020603050405020304" pitchFamily="18" charset="0"/>
              </a:rPr>
              <a:t>Water to binder ratio (W/B): 0.39,</a:t>
            </a:r>
          </a:p>
          <a:p>
            <a:r>
              <a:rPr lang="en-US" dirty="0">
                <a:latin typeface="Times New Roman" panose="02020603050405020304" pitchFamily="18" charset="0"/>
                <a:cs typeface="Times New Roman" panose="02020603050405020304" pitchFamily="18" charset="0"/>
              </a:rPr>
              <a:t>Replacement level of recycled aggregate: 100% </a:t>
            </a:r>
          </a:p>
          <a:p>
            <a:r>
              <a:rPr lang="en-AU" dirty="0">
                <a:latin typeface="Times New Roman" panose="02020603050405020304" pitchFamily="18" charset="0"/>
                <a:cs typeface="Times New Roman" panose="02020603050405020304" pitchFamily="18" charset="0"/>
              </a:rPr>
              <a:t>The numbers of screenings (</a:t>
            </a:r>
            <a:r>
              <a:rPr lang="en-AU" dirty="0" err="1">
                <a:latin typeface="Times New Roman" panose="02020603050405020304" pitchFamily="18" charset="0"/>
                <a:cs typeface="Times New Roman" panose="02020603050405020304" pitchFamily="18" charset="0"/>
              </a:rPr>
              <a:t>nS</a:t>
            </a:r>
            <a:r>
              <a:rPr lang="en-AU" dirty="0">
                <a:latin typeface="Times New Roman" panose="02020603050405020304" pitchFamily="18" charset="0"/>
                <a:cs typeface="Times New Roman" panose="02020603050405020304" pitchFamily="18" charset="0"/>
              </a:rPr>
              <a:t>): 0-4 times</a:t>
            </a:r>
          </a:p>
        </p:txBody>
      </p:sp>
      <p:sp>
        <p:nvSpPr>
          <p:cNvPr id="10" name="Slide Number Placeholder 9"/>
          <p:cNvSpPr>
            <a:spLocks noGrp="1"/>
          </p:cNvSpPr>
          <p:nvPr>
            <p:ph type="sldNum" sz="quarter" idx="12"/>
          </p:nvPr>
        </p:nvSpPr>
        <p:spPr/>
        <p:txBody>
          <a:bodyPr/>
          <a:lstStyle/>
          <a:p>
            <a:fld id="{047888C8-C036-413E-A3F3-0735EDD9D6A6}" type="slidenum">
              <a:rPr lang="en-AU" smtClean="0"/>
              <a:t>19</a:t>
            </a:fld>
            <a:endParaRPr lang="en-AU"/>
          </a:p>
        </p:txBody>
      </p:sp>
    </p:spTree>
    <p:extLst>
      <p:ext uri="{BB962C8B-B14F-4D97-AF65-F5344CB8AC3E}">
        <p14:creationId xmlns:p14="http://schemas.microsoft.com/office/powerpoint/2010/main" val="107250483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47888C8-C036-413E-A3F3-0735EDD9D6A6}" type="slidenum">
              <a:rPr lang="en-AU" smtClean="0"/>
              <a:t>2</a:t>
            </a:fld>
            <a:endParaRPr lang="en-AU"/>
          </a:p>
        </p:txBody>
      </p:sp>
      <p:sp>
        <p:nvSpPr>
          <p:cNvPr id="6" name="Title 7"/>
          <p:cNvSpPr>
            <a:spLocks noGrp="1"/>
          </p:cNvSpPr>
          <p:nvPr>
            <p:ph type="title"/>
          </p:nvPr>
        </p:nvSpPr>
        <p:spPr>
          <a:xfrm>
            <a:off x="34724" y="45204"/>
            <a:ext cx="7919748" cy="1257301"/>
          </a:xfrm>
        </p:spPr>
        <p:txBody>
          <a:bodyPr/>
          <a:lstStyle/>
          <a:p>
            <a:pPr rtl="0" eaLnBrk="1" latinLnBrk="0" hangingPunct="1"/>
            <a:br>
              <a:rPr lang="en-US" sz="2800" b="1" kern="1200" dirty="0">
                <a:solidFill>
                  <a:srgbClr val="000000"/>
                </a:solidFill>
                <a:effectLst/>
                <a:latin typeface="Times New Roman" panose="02020603050405020304" pitchFamily="18" charset="0"/>
                <a:ea typeface="+mn-ea"/>
                <a:cs typeface="Times New Roman" panose="02020603050405020304" pitchFamily="18" charset="0"/>
              </a:rPr>
            </a:br>
            <a:r>
              <a:rPr lang="en-US" sz="2800" b="1" kern="1200" dirty="0">
                <a:solidFill>
                  <a:srgbClr val="000000"/>
                </a:solidFill>
                <a:effectLst/>
                <a:latin typeface="Times New Roman" panose="02020603050405020304" pitchFamily="18" charset="0"/>
                <a:ea typeface="+mn-ea"/>
                <a:cs typeface="Times New Roman" panose="02020603050405020304" pitchFamily="18" charset="0"/>
              </a:rPr>
              <a:t>Research </a:t>
            </a:r>
            <a:r>
              <a:rPr lang="en-US" sz="2800" b="1" dirty="0">
                <a:solidFill>
                  <a:srgbClr val="000000"/>
                </a:solidFill>
                <a:latin typeface="Times New Roman" panose="02020603050405020304" pitchFamily="18" charset="0"/>
                <a:ea typeface="+mn-ea"/>
                <a:cs typeface="Times New Roman" panose="02020603050405020304" pitchFamily="18" charset="0"/>
              </a:rPr>
              <a:t>Group</a:t>
            </a:r>
            <a:endParaRPr lang="en-US" dirty="0">
              <a:effectLst/>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1030" name="Picture 6" descr="Associate Professor Willy She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39" y="2673899"/>
            <a:ext cx="1143000" cy="131673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43056" y="2636180"/>
            <a:ext cx="2814260" cy="954107"/>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Dr. Willy Sher</a:t>
            </a:r>
          </a:p>
          <a:p>
            <a:r>
              <a:rPr lang="en-US" sz="1400" dirty="0">
                <a:latin typeface="Times New Roman" panose="02020603050405020304" pitchFamily="18" charset="0"/>
                <a:cs typeface="Times New Roman" panose="02020603050405020304" pitchFamily="18" charset="0"/>
              </a:rPr>
              <a:t>Associate Professor</a:t>
            </a:r>
          </a:p>
          <a:p>
            <a:r>
              <a:rPr lang="en-US" sz="1400" dirty="0">
                <a:latin typeface="Times New Roman" panose="02020603050405020304" pitchFamily="18" charset="0"/>
                <a:cs typeface="Times New Roman" panose="02020603050405020304" pitchFamily="18" charset="0"/>
              </a:rPr>
              <a:t>School of Architecture &amp; Built Environment</a:t>
            </a:r>
          </a:p>
        </p:txBody>
      </p:sp>
      <p:sp>
        <p:nvSpPr>
          <p:cNvPr id="8" name="Rectangle 7"/>
          <p:cNvSpPr/>
          <p:nvPr/>
        </p:nvSpPr>
        <p:spPr>
          <a:xfrm>
            <a:off x="1473201" y="1438026"/>
            <a:ext cx="3012252" cy="954107"/>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Dr. Patrick Tang</a:t>
            </a:r>
          </a:p>
          <a:p>
            <a:r>
              <a:rPr lang="en-US" sz="1400" dirty="0">
                <a:latin typeface="Times New Roman" panose="02020603050405020304" pitchFamily="18" charset="0"/>
                <a:cs typeface="Times New Roman" panose="02020603050405020304" pitchFamily="18" charset="0"/>
              </a:rPr>
              <a:t>Associate Professor &amp; Group Leader</a:t>
            </a:r>
          </a:p>
          <a:p>
            <a:r>
              <a:rPr lang="en-US" sz="1400" dirty="0">
                <a:latin typeface="Times New Roman" panose="02020603050405020304" pitchFamily="18" charset="0"/>
                <a:cs typeface="Times New Roman" panose="02020603050405020304" pitchFamily="18" charset="0"/>
              </a:rPr>
              <a:t>School of Architecture and Built Environment</a:t>
            </a:r>
          </a:p>
        </p:txBody>
      </p:sp>
      <p:sp>
        <p:nvSpPr>
          <p:cNvPr id="9" name="Rectangle 8"/>
          <p:cNvSpPr/>
          <p:nvPr/>
        </p:nvSpPr>
        <p:spPr>
          <a:xfrm>
            <a:off x="5744952" y="1304676"/>
            <a:ext cx="3119800" cy="954107"/>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Dr. Igor Chaves</a:t>
            </a:r>
          </a:p>
          <a:p>
            <a:r>
              <a:rPr lang="en-US" sz="1400" dirty="0">
                <a:latin typeface="Times New Roman" panose="02020603050405020304" pitchFamily="18" charset="0"/>
                <a:cs typeface="Times New Roman" panose="02020603050405020304" pitchFamily="18" charset="0"/>
              </a:rPr>
              <a:t>Senior Lecturer</a:t>
            </a:r>
          </a:p>
          <a:p>
            <a:r>
              <a:rPr lang="en-US" sz="1400" dirty="0">
                <a:latin typeface="Times New Roman" panose="02020603050405020304" pitchFamily="18" charset="0"/>
                <a:cs typeface="Times New Roman" panose="02020603050405020304" pitchFamily="18" charset="0"/>
              </a:rPr>
              <a:t>School of Engineering (Civil Engineering)</a:t>
            </a:r>
          </a:p>
        </p:txBody>
      </p:sp>
      <p:pic>
        <p:nvPicPr>
          <p:cNvPr id="1032" name="Picture 8" descr="Dr Igor Chaves"/>
          <p:cNvPicPr>
            <a:picLocks noChangeAspect="1" noChangeArrowheads="1"/>
          </p:cNvPicPr>
          <p:nvPr/>
        </p:nvPicPr>
        <p:blipFill rotWithShape="1">
          <a:blip r:embed="rId3">
            <a:extLst>
              <a:ext uri="{28A0092B-C50C-407E-A947-70E740481C1C}">
                <a14:useLocalDpi xmlns:a14="http://schemas.microsoft.com/office/drawing/2010/main" val="0"/>
              </a:ext>
            </a:extLst>
          </a:blip>
          <a:srcRect l="6309" r="4715"/>
          <a:stretch/>
        </p:blipFill>
        <p:spPr bwMode="auto">
          <a:xfrm>
            <a:off x="4456877" y="1319444"/>
            <a:ext cx="1171575" cy="131673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744952" y="2764470"/>
            <a:ext cx="3119799" cy="1169551"/>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Dr. </a:t>
            </a:r>
            <a:r>
              <a:rPr lang="en-US" sz="1400" b="1" dirty="0" err="1">
                <a:latin typeface="Times New Roman" panose="02020603050405020304" pitchFamily="18" charset="0"/>
                <a:cs typeface="Times New Roman" panose="02020603050405020304" pitchFamily="18" charset="0"/>
              </a:rPr>
              <a:t>Jianglong</a:t>
            </a:r>
            <a:r>
              <a:rPr lang="en-US" sz="1400" b="1" dirty="0">
                <a:latin typeface="Times New Roman" panose="02020603050405020304" pitchFamily="18" charset="0"/>
                <a:cs typeface="Times New Roman" panose="02020603050405020304" pitchFamily="18" charset="0"/>
              </a:rPr>
              <a:t> Yu</a:t>
            </a:r>
          </a:p>
          <a:p>
            <a:pPr fontAlgn="t"/>
            <a:r>
              <a:rPr lang="en-US" sz="1400" dirty="0">
                <a:latin typeface="Times New Roman" panose="02020603050405020304" pitchFamily="18" charset="0"/>
                <a:cs typeface="Times New Roman" panose="02020603050405020304" pitchFamily="18" charset="0"/>
              </a:rPr>
              <a:t>Professor</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School of Engineering (Chemical Engineering)</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 </a:t>
            </a:r>
          </a:p>
        </p:txBody>
      </p:sp>
      <p:pic>
        <p:nvPicPr>
          <p:cNvPr id="1034" name="Picture 10" descr="Professor Jianglong Yu"/>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6401" y="2764470"/>
            <a:ext cx="1124835" cy="1278780"/>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2" descr="Professor Nanthi Bolan / Staff Profile / The University of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Professor Nanthi Bolan / Staff Profile / The University of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6" descr="Professor Nanthi Bolan / Staff Profile / The University of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descr="Yanju LIU | PhD"/>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5452" y="4160466"/>
            <a:ext cx="1143000" cy="131673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775096" y="4171406"/>
            <a:ext cx="2829933" cy="738664"/>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Dr. </a:t>
            </a:r>
            <a:r>
              <a:rPr lang="en-US" sz="1400" b="1" dirty="0" err="1">
                <a:latin typeface="Times New Roman" panose="02020603050405020304" pitchFamily="18" charset="0"/>
                <a:cs typeface="Times New Roman" panose="02020603050405020304" pitchFamily="18" charset="0"/>
              </a:rPr>
              <a:t>Yanju</a:t>
            </a:r>
            <a:r>
              <a:rPr lang="en-US" sz="1400" b="1" dirty="0">
                <a:latin typeface="Times New Roman" panose="02020603050405020304" pitchFamily="18" charset="0"/>
                <a:cs typeface="Times New Roman" panose="02020603050405020304" pitchFamily="18" charset="0"/>
              </a:rPr>
              <a:t> Liu</a:t>
            </a:r>
          </a:p>
          <a:p>
            <a:r>
              <a:rPr lang="en-US" sz="1400" dirty="0">
                <a:latin typeface="Times New Roman" panose="02020603050405020304" pitchFamily="18" charset="0"/>
                <a:cs typeface="Times New Roman" panose="02020603050405020304" pitchFamily="18" charset="0"/>
              </a:rPr>
              <a:t>Senior Research Fellow</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Environmental Chemistry</a:t>
            </a:r>
          </a:p>
        </p:txBody>
      </p:sp>
      <p:sp>
        <p:nvSpPr>
          <p:cNvPr id="15" name="Rectangle 14"/>
          <p:cNvSpPr/>
          <p:nvPr/>
        </p:nvSpPr>
        <p:spPr>
          <a:xfrm>
            <a:off x="1421384" y="4001575"/>
            <a:ext cx="3025714" cy="954107"/>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Dr. Mehrnoush Khavarian</a:t>
            </a:r>
          </a:p>
          <a:p>
            <a:r>
              <a:rPr lang="en-US" sz="1400" dirty="0">
                <a:latin typeface="Times New Roman" panose="02020603050405020304" pitchFamily="18" charset="0"/>
                <a:cs typeface="Times New Roman" panose="02020603050405020304" pitchFamily="18" charset="0"/>
              </a:rPr>
              <a:t>Research Fellow</a:t>
            </a:r>
          </a:p>
          <a:p>
            <a:r>
              <a:rPr lang="en-US" sz="1400" dirty="0">
                <a:latin typeface="Times New Roman" panose="02020603050405020304" pitchFamily="18" charset="0"/>
                <a:cs typeface="Times New Roman" panose="02020603050405020304" pitchFamily="18" charset="0"/>
              </a:rPr>
              <a:t>School of Architecture and Built Environment</a:t>
            </a:r>
          </a:p>
        </p:txBody>
      </p:sp>
      <p:pic>
        <p:nvPicPr>
          <p:cNvPr id="1045" name="Picture 21" descr="C:\Users\Mehrnoush\Desktop\_DSC668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823" r="25837" b="9310"/>
          <a:stretch/>
        </p:blipFill>
        <p:spPr bwMode="auto">
          <a:xfrm flipH="1">
            <a:off x="203200" y="4043250"/>
            <a:ext cx="1143000" cy="1363487"/>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D:\Dropbox\Share folders\Ali\Documents\Ali's\Photo\beemployedphoto\Ali Yousefi (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585" r="27246" b="7292"/>
          <a:stretch/>
        </p:blipFill>
        <p:spPr bwMode="auto">
          <a:xfrm>
            <a:off x="203200" y="5470928"/>
            <a:ext cx="1132751" cy="131673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451058" y="5474934"/>
            <a:ext cx="2668235" cy="954107"/>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Ali </a:t>
            </a:r>
            <a:r>
              <a:rPr lang="en-US" sz="1400" b="1" dirty="0" err="1">
                <a:latin typeface="Times New Roman" panose="02020603050405020304" pitchFamily="18" charset="0"/>
                <a:cs typeface="Times New Roman" panose="02020603050405020304" pitchFamily="18" charset="0"/>
              </a:rPr>
              <a:t>Yousefi</a:t>
            </a:r>
            <a:endParaRPr lang="en-US" sz="1400" b="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PhD Candidate</a:t>
            </a:r>
          </a:p>
          <a:p>
            <a:r>
              <a:rPr lang="en-US" sz="1400" dirty="0">
                <a:latin typeface="Times New Roman" panose="02020603050405020304" pitchFamily="18" charset="0"/>
                <a:cs typeface="Times New Roman" panose="02020603050405020304" pitchFamily="18" charset="0"/>
              </a:rPr>
              <a:t>School of Architecture and Built Environment</a:t>
            </a:r>
          </a:p>
        </p:txBody>
      </p:sp>
      <p:pic>
        <p:nvPicPr>
          <p:cNvPr id="29" name="Picture 4" descr="Associate Professor Patrick Tang / Staff Profile / The University ..."/>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712" y="1319444"/>
            <a:ext cx="1145822" cy="131769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9"/>
          <a:stretch>
            <a:fillRect/>
          </a:stretch>
        </p:blipFill>
        <p:spPr>
          <a:xfrm>
            <a:off x="8979052" y="1571376"/>
            <a:ext cx="2064470" cy="4181724"/>
          </a:xfrm>
          <a:prstGeom prst="rect">
            <a:avLst/>
          </a:prstGeom>
        </p:spPr>
      </p:pic>
    </p:spTree>
    <p:extLst>
      <p:ext uri="{BB962C8B-B14F-4D97-AF65-F5344CB8AC3E}">
        <p14:creationId xmlns:p14="http://schemas.microsoft.com/office/powerpoint/2010/main" val="414217736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7888C8-C036-413E-A3F3-0735EDD9D6A6}" type="slidenum">
              <a:rPr lang="en-AU" smtClean="0"/>
              <a:t>20</a:t>
            </a:fld>
            <a:endParaRPr lang="en-AU"/>
          </a:p>
        </p:txBody>
      </p:sp>
      <p:sp>
        <p:nvSpPr>
          <p:cNvPr id="4" name="TextBox 3"/>
          <p:cNvSpPr txBox="1"/>
          <p:nvPr/>
        </p:nvSpPr>
        <p:spPr>
          <a:xfrm>
            <a:off x="1401288" y="2683192"/>
            <a:ext cx="9254440" cy="1569660"/>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Fresh and Mechanical Properties of Recycled Aggregates-Concrete</a:t>
            </a:r>
          </a:p>
        </p:txBody>
      </p:sp>
    </p:spTree>
    <p:extLst>
      <p:ext uri="{BB962C8B-B14F-4D97-AF65-F5344CB8AC3E}">
        <p14:creationId xmlns:p14="http://schemas.microsoft.com/office/powerpoint/2010/main" val="105657568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FE92-66F6-244C-9761-0FB2E9EFD134}"/>
              </a:ext>
            </a:extLst>
          </p:cNvPr>
          <p:cNvSpPr>
            <a:spLocks noGrp="1"/>
          </p:cNvSpPr>
          <p:nvPr>
            <p:ph type="title"/>
          </p:nvPr>
        </p:nvSpPr>
        <p:spPr>
          <a:xfrm>
            <a:off x="0" y="192058"/>
            <a:ext cx="7382933" cy="787242"/>
          </a:xfrm>
        </p:spPr>
        <p:txBody>
          <a:bodyPr/>
          <a:lstStyle/>
          <a:p>
            <a:r>
              <a:rPr lang="en-US" sz="2800" b="1" dirty="0">
                <a:solidFill>
                  <a:prstClr val="black"/>
                </a:solidFill>
                <a:latin typeface="Times New Roman" panose="02020603050405020304" pitchFamily="18" charset="0"/>
                <a:cs typeface="Times New Roman" panose="02020603050405020304" pitchFamily="18" charset="0"/>
              </a:rPr>
              <a:t>Slump Flow Test &amp; Workability</a:t>
            </a:r>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3897317914"/>
              </p:ext>
            </p:extLst>
          </p:nvPr>
        </p:nvGraphicFramePr>
        <p:xfrm>
          <a:off x="879677" y="1326758"/>
          <a:ext cx="5041583" cy="3407558"/>
        </p:xfrm>
        <a:graphic>
          <a:graphicData uri="http://schemas.openxmlformats.org/drawingml/2006/table">
            <a:tbl>
              <a:tblPr>
                <a:tableStyleId>{35758FB7-9AC5-4552-8A53-C91805E547FA}</a:tableStyleId>
              </a:tblPr>
              <a:tblGrid>
                <a:gridCol w="585303">
                  <a:extLst>
                    <a:ext uri="{9D8B030D-6E8A-4147-A177-3AD203B41FA5}">
                      <a16:colId xmlns:a16="http://schemas.microsoft.com/office/drawing/2014/main" val="1361121218"/>
                    </a:ext>
                  </a:extLst>
                </a:gridCol>
                <a:gridCol w="2383640">
                  <a:extLst>
                    <a:ext uri="{9D8B030D-6E8A-4147-A177-3AD203B41FA5}">
                      <a16:colId xmlns:a16="http://schemas.microsoft.com/office/drawing/2014/main" val="4064578058"/>
                    </a:ext>
                  </a:extLst>
                </a:gridCol>
                <a:gridCol w="2072640">
                  <a:extLst>
                    <a:ext uri="{9D8B030D-6E8A-4147-A177-3AD203B41FA5}">
                      <a16:colId xmlns:a16="http://schemas.microsoft.com/office/drawing/2014/main" val="20002"/>
                    </a:ext>
                  </a:extLst>
                </a:gridCol>
              </a:tblGrid>
              <a:tr h="460523">
                <a:tc>
                  <a:txBody>
                    <a:bodyPr/>
                    <a:lstStyle/>
                    <a:p>
                      <a:pPr marR="74930" algn="ctr" eaLnBrk="0" hangingPunct="0">
                        <a:lnSpc>
                          <a:spcPct val="150000"/>
                        </a:lnSpc>
                        <a:spcBef>
                          <a:spcPts val="600"/>
                        </a:spcBef>
                        <a:spcAft>
                          <a:spcPts val="0"/>
                        </a:spcAft>
                      </a:pPr>
                      <a:r>
                        <a:rPr lang="en-AU" sz="1800" b="0" kern="1200" dirty="0">
                          <a:effectLst/>
                          <a:latin typeface="Times New Roman" panose="02020603050405020304" pitchFamily="18" charset="0"/>
                          <a:cs typeface="Times New Roman" panose="02020603050405020304" pitchFamily="18" charset="0"/>
                        </a:rPr>
                        <a:t>No</a:t>
                      </a:r>
                      <a:endParaRPr lang="en-AU" sz="18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196850" marR="194310" algn="ctr" eaLnBrk="0" hangingPunct="0">
                        <a:lnSpc>
                          <a:spcPct val="150000"/>
                        </a:lnSpc>
                        <a:spcBef>
                          <a:spcPts val="600"/>
                        </a:spcBef>
                        <a:spcAft>
                          <a:spcPts val="0"/>
                        </a:spcAft>
                      </a:pPr>
                      <a:r>
                        <a:rPr lang="en-GB" sz="1800" b="0" dirty="0">
                          <a:effectLst/>
                          <a:latin typeface="Times New Roman" panose="02020603050405020304" pitchFamily="18" charset="0"/>
                          <a:cs typeface="Times New Roman" panose="02020603050405020304" pitchFamily="18" charset="0"/>
                        </a:rPr>
                        <a:t>Mixing code</a:t>
                      </a:r>
                      <a:endParaRPr lang="en-AU"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6850" marR="194310" algn="ctr" eaLnBrk="0" hangingPunct="0">
                        <a:lnSpc>
                          <a:spcPct val="150000"/>
                        </a:lnSpc>
                        <a:spcBef>
                          <a:spcPts val="600"/>
                        </a:spcBef>
                        <a:spcAft>
                          <a:spcPts val="0"/>
                        </a:spcAft>
                      </a:pPr>
                      <a:r>
                        <a:rPr lang="en-AU" sz="1800" b="0" dirty="0">
                          <a:effectLst/>
                          <a:latin typeface="Times New Roman" panose="02020603050405020304" pitchFamily="18" charset="0"/>
                          <a:cs typeface="Times New Roman" panose="02020603050405020304" pitchFamily="18" charset="0"/>
                        </a:rPr>
                        <a:t>Slump (mm)</a:t>
                      </a:r>
                      <a:endParaRPr lang="en-AU"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8450710"/>
                  </a:ext>
                </a:extLst>
              </a:tr>
              <a:tr h="307016">
                <a:tc>
                  <a:txBody>
                    <a:bodyPr/>
                    <a:lstStyle/>
                    <a:p>
                      <a:pPr marL="80010" marR="92710" algn="ctr" eaLnBrk="0" hangingPunct="0">
                        <a:lnSpc>
                          <a:spcPct val="150000"/>
                        </a:lnSpc>
                        <a:spcBef>
                          <a:spcPts val="600"/>
                        </a:spcBef>
                        <a:spcAft>
                          <a:spcPts val="0"/>
                        </a:spcAft>
                      </a:pPr>
                      <a:r>
                        <a:rPr lang="en-AU" sz="1800" b="0" kern="1200" dirty="0">
                          <a:effectLst/>
                          <a:latin typeface="Times New Roman" panose="02020603050405020304" pitchFamily="18" charset="0"/>
                          <a:cs typeface="Times New Roman" panose="02020603050405020304" pitchFamily="18" charset="0"/>
                        </a:rPr>
                        <a:t>1</a:t>
                      </a:r>
                      <a:endParaRPr lang="en-AU" sz="18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algn="ctr" rtl="0" fontAlgn="ctr">
                        <a:lnSpc>
                          <a:spcPct val="150000"/>
                        </a:lnSpc>
                        <a:spcBef>
                          <a:spcPts val="600"/>
                        </a:spcBef>
                      </a:pP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C.S</a:t>
                      </a:r>
                      <a:endParaRPr lang="en-US" sz="18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tc>
                <a:tc>
                  <a:txBody>
                    <a:bodyPr/>
                    <a:lstStyle/>
                    <a:p>
                      <a:pPr marL="196850" marR="194310" algn="ctr" eaLnBrk="0" hangingPunct="0">
                        <a:lnSpc>
                          <a:spcPct val="150000"/>
                        </a:lnSpc>
                        <a:spcBef>
                          <a:spcPts val="600"/>
                        </a:spcBef>
                        <a:spcAft>
                          <a:spcPts val="0"/>
                        </a:spcAft>
                      </a:pPr>
                      <a:r>
                        <a:rPr lang="en-AU" sz="1800" b="0" dirty="0">
                          <a:effectLst/>
                          <a:latin typeface="Times New Roman" panose="02020603050405020304" pitchFamily="18" charset="0"/>
                          <a:cs typeface="Times New Roman" panose="02020603050405020304" pitchFamily="18" charset="0"/>
                        </a:rPr>
                        <a:t>80</a:t>
                      </a:r>
                      <a:endParaRPr lang="en-AU"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2362678"/>
                  </a:ext>
                </a:extLst>
              </a:tr>
              <a:tr h="307016">
                <a:tc>
                  <a:txBody>
                    <a:bodyPr/>
                    <a:lstStyle/>
                    <a:p>
                      <a:pPr marL="80010" marR="69850" algn="ctr" eaLnBrk="0" hangingPunct="0">
                        <a:lnSpc>
                          <a:spcPct val="150000"/>
                        </a:lnSpc>
                        <a:spcBef>
                          <a:spcPts val="600"/>
                        </a:spcBef>
                        <a:spcAft>
                          <a:spcPts val="0"/>
                        </a:spcAft>
                      </a:pPr>
                      <a:r>
                        <a:rPr lang="en-AU" sz="1800" b="0" kern="1200" dirty="0">
                          <a:effectLst/>
                          <a:latin typeface="Times New Roman" panose="02020603050405020304" pitchFamily="18" charset="0"/>
                          <a:cs typeface="Times New Roman" panose="02020603050405020304" pitchFamily="18" charset="0"/>
                        </a:rPr>
                        <a:t>2</a:t>
                      </a:r>
                      <a:endParaRPr lang="en-AU" sz="18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algn="ctr" rtl="0" fontAlgn="ctr">
                        <a:lnSpc>
                          <a:spcPct val="150000"/>
                        </a:lnSpc>
                        <a:spcBef>
                          <a:spcPts val="600"/>
                        </a:spcBef>
                      </a:pPr>
                      <a:r>
                        <a:rPr lang="en-US" sz="1800" b="0" kern="1200" dirty="0">
                          <a:solidFill>
                            <a:schemeClr val="dk1"/>
                          </a:solidFill>
                          <a:effectLst/>
                          <a:latin typeface="Times New Roman" panose="02020603050405020304" pitchFamily="18" charset="0"/>
                          <a:ea typeface="+mn-ea"/>
                          <a:cs typeface="Times New Roman" panose="02020603050405020304" pitchFamily="18" charset="0"/>
                        </a:rPr>
                        <a:t>0SRA100</a:t>
                      </a:r>
                    </a:p>
                  </a:txBody>
                  <a:tcPr marL="9525" marR="9525" marT="9525" marB="0"/>
                </a:tc>
                <a:tc>
                  <a:txBody>
                    <a:bodyPr/>
                    <a:lstStyle/>
                    <a:p>
                      <a:pPr marL="701040" marR="703580" algn="ctr" eaLnBrk="0" hangingPunct="0">
                        <a:lnSpc>
                          <a:spcPct val="150000"/>
                        </a:lnSpc>
                        <a:spcBef>
                          <a:spcPts val="600"/>
                        </a:spcBef>
                        <a:spcAft>
                          <a:spcPts val="0"/>
                        </a:spcAft>
                      </a:pPr>
                      <a:r>
                        <a:rPr lang="en-AU" sz="1800" b="0" dirty="0">
                          <a:effectLst/>
                          <a:latin typeface="Times New Roman" panose="02020603050405020304" pitchFamily="18" charset="0"/>
                          <a:cs typeface="Times New Roman" panose="02020603050405020304" pitchFamily="18" charset="0"/>
                        </a:rPr>
                        <a:t>100</a:t>
                      </a:r>
                      <a:endParaRPr lang="en-AU"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6698337"/>
                  </a:ext>
                </a:extLst>
              </a:tr>
              <a:tr h="307016">
                <a:tc>
                  <a:txBody>
                    <a:bodyPr/>
                    <a:lstStyle/>
                    <a:p>
                      <a:pPr marL="80010" marR="69850" algn="ctr" eaLnBrk="0" hangingPunct="0">
                        <a:lnSpc>
                          <a:spcPct val="150000"/>
                        </a:lnSpc>
                        <a:spcBef>
                          <a:spcPts val="600"/>
                        </a:spcBef>
                        <a:spcAft>
                          <a:spcPts val="0"/>
                        </a:spcAft>
                      </a:pPr>
                      <a:r>
                        <a:rPr lang="en-AU" sz="1800" b="0" kern="1200" dirty="0">
                          <a:effectLst/>
                          <a:latin typeface="Times New Roman" panose="02020603050405020304" pitchFamily="18" charset="0"/>
                          <a:cs typeface="Times New Roman" panose="02020603050405020304" pitchFamily="18" charset="0"/>
                        </a:rPr>
                        <a:t>3</a:t>
                      </a:r>
                      <a:endParaRPr lang="en-AU" sz="18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algn="ctr" rtl="0" fontAlgn="ctr">
                        <a:lnSpc>
                          <a:spcPct val="150000"/>
                        </a:lnSpc>
                        <a:spcBef>
                          <a:spcPts val="600"/>
                        </a:spcBef>
                      </a:pPr>
                      <a:r>
                        <a:rPr lang="en-US" sz="1800" b="0" kern="1200" dirty="0">
                          <a:solidFill>
                            <a:schemeClr val="dk1"/>
                          </a:solidFill>
                          <a:effectLst/>
                          <a:latin typeface="Times New Roman" panose="02020603050405020304" pitchFamily="18" charset="0"/>
                          <a:ea typeface="+mn-ea"/>
                          <a:cs typeface="Times New Roman" panose="02020603050405020304" pitchFamily="18" charset="0"/>
                        </a:rPr>
                        <a:t>1SRA100</a:t>
                      </a:r>
                    </a:p>
                  </a:txBody>
                  <a:tcPr marL="9525" marR="9525" marT="9525" marB="0"/>
                </a:tc>
                <a:tc>
                  <a:txBody>
                    <a:bodyPr/>
                    <a:lstStyle/>
                    <a:p>
                      <a:pPr marL="701040" marR="703580" algn="ctr" eaLnBrk="0" hangingPunct="0">
                        <a:lnSpc>
                          <a:spcPct val="150000"/>
                        </a:lnSpc>
                        <a:spcBef>
                          <a:spcPts val="600"/>
                        </a:spcBef>
                        <a:spcAft>
                          <a:spcPts val="0"/>
                        </a:spcAft>
                      </a:pPr>
                      <a:r>
                        <a:rPr lang="en-AU" sz="1800" b="0" dirty="0">
                          <a:effectLst/>
                          <a:latin typeface="Times New Roman" panose="02020603050405020304" pitchFamily="18" charset="0"/>
                          <a:cs typeface="Times New Roman" panose="02020603050405020304" pitchFamily="18" charset="0"/>
                        </a:rPr>
                        <a:t>100</a:t>
                      </a:r>
                      <a:endParaRPr lang="en-AU"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6156177"/>
                  </a:ext>
                </a:extLst>
              </a:tr>
              <a:tr h="307016">
                <a:tc>
                  <a:txBody>
                    <a:bodyPr/>
                    <a:lstStyle/>
                    <a:p>
                      <a:pPr marL="80010" marR="69850" algn="ctr" eaLnBrk="0" hangingPunct="0">
                        <a:lnSpc>
                          <a:spcPct val="150000"/>
                        </a:lnSpc>
                        <a:spcBef>
                          <a:spcPts val="600"/>
                        </a:spcBef>
                        <a:spcAft>
                          <a:spcPts val="0"/>
                        </a:spcAft>
                      </a:pPr>
                      <a:r>
                        <a:rPr lang="en-AU" sz="1800" b="0" kern="1200" dirty="0">
                          <a:effectLst/>
                          <a:latin typeface="Times New Roman" panose="02020603050405020304" pitchFamily="18" charset="0"/>
                          <a:cs typeface="Times New Roman" panose="02020603050405020304" pitchFamily="18" charset="0"/>
                        </a:rPr>
                        <a:t>4</a:t>
                      </a:r>
                      <a:endParaRPr lang="en-AU" sz="18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algn="ctr" rtl="0" fontAlgn="ctr">
                        <a:lnSpc>
                          <a:spcPct val="150000"/>
                        </a:lnSpc>
                        <a:spcBef>
                          <a:spcPts val="600"/>
                        </a:spcBef>
                      </a:pPr>
                      <a:r>
                        <a:rPr lang="en-US" sz="1800" b="0" kern="1200" dirty="0">
                          <a:solidFill>
                            <a:schemeClr val="dk1"/>
                          </a:solidFill>
                          <a:effectLst/>
                          <a:latin typeface="Times New Roman" panose="02020603050405020304" pitchFamily="18" charset="0"/>
                          <a:ea typeface="+mn-ea"/>
                          <a:cs typeface="Times New Roman" panose="02020603050405020304" pitchFamily="18" charset="0"/>
                        </a:rPr>
                        <a:t>2SRA100</a:t>
                      </a:r>
                    </a:p>
                  </a:txBody>
                  <a:tcPr marL="9525" marR="9525" marT="9525" marB="0"/>
                </a:tc>
                <a:tc>
                  <a:txBody>
                    <a:bodyPr/>
                    <a:lstStyle/>
                    <a:p>
                      <a:pPr marL="701040" marR="703580" algn="ctr" eaLnBrk="0" hangingPunct="0">
                        <a:lnSpc>
                          <a:spcPct val="150000"/>
                        </a:lnSpc>
                        <a:spcBef>
                          <a:spcPts val="600"/>
                        </a:spcBef>
                        <a:spcAft>
                          <a:spcPts val="0"/>
                        </a:spcAft>
                      </a:pPr>
                      <a:r>
                        <a:rPr lang="en-AU" sz="1800" b="0" dirty="0">
                          <a:effectLst/>
                          <a:latin typeface="Times New Roman" panose="02020603050405020304" pitchFamily="18" charset="0"/>
                          <a:cs typeface="Times New Roman" panose="02020603050405020304" pitchFamily="18" charset="0"/>
                        </a:rPr>
                        <a:t>100</a:t>
                      </a:r>
                      <a:endParaRPr lang="en-AU"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4072802"/>
                  </a:ext>
                </a:extLst>
              </a:tr>
              <a:tr h="307016">
                <a:tc>
                  <a:txBody>
                    <a:bodyPr/>
                    <a:lstStyle/>
                    <a:p>
                      <a:pPr marL="80010" marR="69850" algn="ctr" eaLnBrk="0" hangingPunct="0">
                        <a:lnSpc>
                          <a:spcPct val="150000"/>
                        </a:lnSpc>
                        <a:spcBef>
                          <a:spcPts val="600"/>
                        </a:spcBef>
                        <a:spcAft>
                          <a:spcPts val="0"/>
                        </a:spcAft>
                      </a:pPr>
                      <a:r>
                        <a:rPr lang="en-AU" sz="1800" b="0" kern="1200" dirty="0">
                          <a:effectLst/>
                          <a:latin typeface="Times New Roman" panose="02020603050405020304" pitchFamily="18" charset="0"/>
                          <a:cs typeface="Times New Roman" panose="02020603050405020304" pitchFamily="18" charset="0"/>
                        </a:rPr>
                        <a:t>5</a:t>
                      </a:r>
                      <a:endParaRPr lang="en-AU" sz="18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algn="ctr" rtl="0" fontAlgn="ctr">
                        <a:lnSpc>
                          <a:spcPct val="150000"/>
                        </a:lnSpc>
                        <a:spcBef>
                          <a:spcPts val="600"/>
                        </a:spcBef>
                      </a:pPr>
                      <a:r>
                        <a:rPr lang="en-US" sz="1800" b="0" kern="1200" dirty="0">
                          <a:solidFill>
                            <a:schemeClr val="dk1"/>
                          </a:solidFill>
                          <a:effectLst/>
                          <a:latin typeface="Times New Roman" panose="02020603050405020304" pitchFamily="18" charset="0"/>
                          <a:ea typeface="+mn-ea"/>
                          <a:cs typeface="Times New Roman" panose="02020603050405020304" pitchFamily="18" charset="0"/>
                        </a:rPr>
                        <a:t>3SRA100</a:t>
                      </a:r>
                    </a:p>
                  </a:txBody>
                  <a:tcPr marL="9525" marR="9525" marT="9525" marB="0"/>
                </a:tc>
                <a:tc>
                  <a:txBody>
                    <a:bodyPr/>
                    <a:lstStyle/>
                    <a:p>
                      <a:pPr marL="701040" marR="703580" algn="ctr" eaLnBrk="0" hangingPunct="0">
                        <a:lnSpc>
                          <a:spcPct val="150000"/>
                        </a:lnSpc>
                        <a:spcBef>
                          <a:spcPts val="600"/>
                        </a:spcBef>
                        <a:spcAft>
                          <a:spcPts val="0"/>
                        </a:spcAft>
                      </a:pPr>
                      <a:r>
                        <a:rPr lang="en-AU" sz="1800" b="0" dirty="0">
                          <a:effectLst/>
                          <a:latin typeface="Times New Roman" panose="02020603050405020304" pitchFamily="18" charset="0"/>
                          <a:cs typeface="Times New Roman" panose="02020603050405020304" pitchFamily="18" charset="0"/>
                        </a:rPr>
                        <a:t>100</a:t>
                      </a:r>
                      <a:endParaRPr lang="en-AU"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9956878"/>
                  </a:ext>
                </a:extLst>
              </a:tr>
              <a:tr h="307016">
                <a:tc>
                  <a:txBody>
                    <a:bodyPr/>
                    <a:lstStyle/>
                    <a:p>
                      <a:pPr marL="80010" marR="69850" algn="ctr" eaLnBrk="0" hangingPunct="0">
                        <a:lnSpc>
                          <a:spcPct val="150000"/>
                        </a:lnSpc>
                        <a:spcBef>
                          <a:spcPts val="600"/>
                        </a:spcBef>
                        <a:spcAft>
                          <a:spcPts val="0"/>
                        </a:spcAft>
                      </a:pPr>
                      <a:r>
                        <a:rPr lang="en-AU" sz="1800" b="0" kern="1200" dirty="0">
                          <a:effectLst/>
                          <a:latin typeface="Times New Roman" panose="02020603050405020304" pitchFamily="18" charset="0"/>
                          <a:cs typeface="Times New Roman" panose="02020603050405020304" pitchFamily="18" charset="0"/>
                        </a:rPr>
                        <a:t>6</a:t>
                      </a:r>
                      <a:endParaRPr lang="en-AU" sz="18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algn="ctr" rtl="0" fontAlgn="ctr">
                        <a:lnSpc>
                          <a:spcPct val="150000"/>
                        </a:lnSpc>
                        <a:spcBef>
                          <a:spcPts val="600"/>
                        </a:spcBef>
                      </a:pPr>
                      <a:r>
                        <a:rPr lang="en-US" sz="1800" b="0" kern="1200" dirty="0">
                          <a:solidFill>
                            <a:schemeClr val="dk1"/>
                          </a:solidFill>
                          <a:effectLst/>
                          <a:latin typeface="Times New Roman" panose="02020603050405020304" pitchFamily="18" charset="0"/>
                          <a:ea typeface="+mn-ea"/>
                          <a:cs typeface="Times New Roman" panose="02020603050405020304" pitchFamily="18" charset="0"/>
                        </a:rPr>
                        <a:t>4SRA100</a:t>
                      </a:r>
                    </a:p>
                  </a:txBody>
                  <a:tcPr marL="9525" marR="9525" marT="9525" marB="0"/>
                </a:tc>
                <a:tc>
                  <a:txBody>
                    <a:bodyPr/>
                    <a:lstStyle/>
                    <a:p>
                      <a:pPr marL="701040" marR="703580" algn="ctr" eaLnBrk="0" hangingPunct="0">
                        <a:lnSpc>
                          <a:spcPct val="150000"/>
                        </a:lnSpc>
                        <a:spcBef>
                          <a:spcPts val="600"/>
                        </a:spcBef>
                        <a:spcAft>
                          <a:spcPts val="0"/>
                        </a:spcAft>
                      </a:pPr>
                      <a:r>
                        <a:rPr lang="en-AU" sz="1800" b="0" dirty="0">
                          <a:effectLst/>
                          <a:latin typeface="Times New Roman" panose="02020603050405020304" pitchFamily="18" charset="0"/>
                          <a:cs typeface="Times New Roman" panose="02020603050405020304" pitchFamily="18" charset="0"/>
                        </a:rPr>
                        <a:t>100</a:t>
                      </a:r>
                      <a:endParaRPr lang="en-AU"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0584064"/>
                  </a:ext>
                </a:extLst>
              </a:tr>
              <a:tr h="307016">
                <a:tc>
                  <a:txBody>
                    <a:bodyPr/>
                    <a:lstStyle/>
                    <a:p>
                      <a:pPr marL="80010" marR="69850" algn="ctr" eaLnBrk="0" hangingPunct="0">
                        <a:lnSpc>
                          <a:spcPct val="150000"/>
                        </a:lnSpc>
                        <a:spcBef>
                          <a:spcPts val="600"/>
                        </a:spcBef>
                        <a:spcAft>
                          <a:spcPts val="0"/>
                        </a:spcAft>
                      </a:pPr>
                      <a:r>
                        <a:rPr lang="en-AU" sz="1800" b="0" kern="1200" dirty="0">
                          <a:effectLst/>
                          <a:latin typeface="Times New Roman" panose="02020603050405020304" pitchFamily="18" charset="0"/>
                          <a:cs typeface="Times New Roman" panose="02020603050405020304" pitchFamily="18" charset="0"/>
                        </a:rPr>
                        <a:t>7</a:t>
                      </a:r>
                      <a:endParaRPr lang="en-AU" sz="18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algn="ctr" rtl="0" fontAlgn="ctr">
                        <a:lnSpc>
                          <a:spcPct val="150000"/>
                        </a:lnSpc>
                        <a:spcBef>
                          <a:spcPts val="600"/>
                        </a:spcBef>
                      </a:pPr>
                      <a:r>
                        <a:rPr lang="en-US" sz="1800" b="0" kern="1200" dirty="0">
                          <a:solidFill>
                            <a:schemeClr val="dk1"/>
                          </a:solidFill>
                          <a:effectLst/>
                          <a:latin typeface="Times New Roman" panose="02020603050405020304" pitchFamily="18" charset="0"/>
                          <a:ea typeface="+mn-ea"/>
                          <a:cs typeface="Times New Roman" panose="02020603050405020304" pitchFamily="18" charset="0"/>
                        </a:rPr>
                        <a:t>1SRCA100</a:t>
                      </a:r>
                    </a:p>
                  </a:txBody>
                  <a:tcPr marL="9525" marR="9525" marT="9525" marB="0"/>
                </a:tc>
                <a:tc>
                  <a:txBody>
                    <a:bodyPr/>
                    <a:lstStyle/>
                    <a:p>
                      <a:pPr marL="701040" marR="703580" algn="ctr" eaLnBrk="0" hangingPunct="0">
                        <a:lnSpc>
                          <a:spcPct val="150000"/>
                        </a:lnSpc>
                        <a:spcBef>
                          <a:spcPts val="600"/>
                        </a:spcBef>
                        <a:spcAft>
                          <a:spcPts val="0"/>
                        </a:spcAft>
                      </a:pPr>
                      <a:r>
                        <a:rPr lang="en-AU" sz="1800" b="0" dirty="0">
                          <a:effectLst/>
                          <a:latin typeface="Times New Roman" panose="02020603050405020304" pitchFamily="18" charset="0"/>
                          <a:cs typeface="Times New Roman" panose="02020603050405020304" pitchFamily="18" charset="0"/>
                        </a:rPr>
                        <a:t>100</a:t>
                      </a:r>
                      <a:endParaRPr lang="en-AU"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9941773"/>
                  </a:ext>
                </a:extLst>
              </a:tr>
            </a:tbl>
          </a:graphicData>
        </a:graphic>
      </p:graphicFrame>
      <p:sp>
        <p:nvSpPr>
          <p:cNvPr id="14" name="Rectangle 13"/>
          <p:cNvSpPr/>
          <p:nvPr/>
        </p:nvSpPr>
        <p:spPr>
          <a:xfrm>
            <a:off x="8200832" y="5996006"/>
            <a:ext cx="2345515" cy="369332"/>
          </a:xfrm>
          <a:prstGeom prst="rect">
            <a:avLst/>
          </a:prstGeom>
        </p:spPr>
        <p:txBody>
          <a:bodyPr wrap="none">
            <a:spAutoFit/>
          </a:bodyPr>
          <a:lstStyle/>
          <a:p>
            <a:pPr lvl="0" algn="ctr"/>
            <a:r>
              <a:rPr lang="en-AU" b="1" dirty="0">
                <a:solidFill>
                  <a:schemeClr val="accent1"/>
                </a:solidFill>
                <a:latin typeface="Times New Roman" panose="02020603050405020304" pitchFamily="18" charset="0"/>
                <a:cs typeface="Times New Roman" panose="02020603050405020304" pitchFamily="18" charset="0"/>
              </a:rPr>
              <a:t>Standard:AS1012.3.5</a:t>
            </a:r>
          </a:p>
        </p:txBody>
      </p:sp>
      <p:sp>
        <p:nvSpPr>
          <p:cNvPr id="5" name="Slide Number Placeholder 4"/>
          <p:cNvSpPr>
            <a:spLocks noGrp="1"/>
          </p:cNvSpPr>
          <p:nvPr>
            <p:ph type="sldNum" sz="quarter" idx="12"/>
          </p:nvPr>
        </p:nvSpPr>
        <p:spPr/>
        <p:txBody>
          <a:bodyPr/>
          <a:lstStyle/>
          <a:p>
            <a:fld id="{047888C8-C036-413E-A3F3-0735EDD9D6A6}" type="slidenum">
              <a:rPr lang="en-AU" smtClean="0"/>
              <a:t>21</a:t>
            </a:fld>
            <a:endParaRPr lang="en-AU"/>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303" y="1326758"/>
            <a:ext cx="3370572" cy="4505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79677" y="4887742"/>
            <a:ext cx="5767866" cy="1200329"/>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The major influencing factor for higher workability of RCA is Pre-soaking treatment of RCA in mixing procedure.</a:t>
            </a:r>
          </a:p>
        </p:txBody>
      </p:sp>
    </p:spTree>
    <p:extLst>
      <p:ext uri="{BB962C8B-B14F-4D97-AF65-F5344CB8AC3E}">
        <p14:creationId xmlns:p14="http://schemas.microsoft.com/office/powerpoint/2010/main" val="18356767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500"/>
                                        <p:tgtEl>
                                          <p:spTgt spid="15"/>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FE92-66F6-244C-9761-0FB2E9EFD134}"/>
              </a:ext>
            </a:extLst>
          </p:cNvPr>
          <p:cNvSpPr>
            <a:spLocks noGrp="1"/>
          </p:cNvSpPr>
          <p:nvPr>
            <p:ph type="title"/>
          </p:nvPr>
        </p:nvSpPr>
        <p:spPr>
          <a:xfrm>
            <a:off x="0" y="192058"/>
            <a:ext cx="7382933" cy="787242"/>
          </a:xfrm>
        </p:spPr>
        <p:txBody>
          <a:bodyPr/>
          <a:lstStyle/>
          <a:p>
            <a:r>
              <a:rPr lang="en-US" sz="2800" b="1" dirty="0">
                <a:solidFill>
                  <a:prstClr val="black"/>
                </a:solidFill>
                <a:latin typeface="Times New Roman" panose="02020603050405020304" pitchFamily="18" charset="0"/>
                <a:cs typeface="Times New Roman" panose="02020603050405020304" pitchFamily="18" charset="0"/>
              </a:rPr>
              <a:t>Drying Shrinkage</a:t>
            </a:r>
            <a:endParaRPr lang="en-US" dirty="0"/>
          </a:p>
        </p:txBody>
      </p:sp>
      <p:sp>
        <p:nvSpPr>
          <p:cNvPr id="14" name="Rectangle 13"/>
          <p:cNvSpPr/>
          <p:nvPr/>
        </p:nvSpPr>
        <p:spPr>
          <a:xfrm>
            <a:off x="9821123" y="5789039"/>
            <a:ext cx="2230098" cy="369332"/>
          </a:xfrm>
          <a:prstGeom prst="rect">
            <a:avLst/>
          </a:prstGeom>
        </p:spPr>
        <p:txBody>
          <a:bodyPr wrap="none">
            <a:spAutoFit/>
          </a:bodyPr>
          <a:lstStyle/>
          <a:p>
            <a:pPr lvl="0" algn="ctr"/>
            <a:r>
              <a:rPr lang="en-AU" b="1" dirty="0">
                <a:solidFill>
                  <a:schemeClr val="accent1"/>
                </a:solidFill>
                <a:latin typeface="Times New Roman" panose="02020603050405020304" pitchFamily="18" charset="0"/>
                <a:cs typeface="Times New Roman" panose="02020603050405020304" pitchFamily="18" charset="0"/>
              </a:rPr>
              <a:t>Standard:AS1012.13</a:t>
            </a:r>
          </a:p>
        </p:txBody>
      </p:sp>
      <p:sp>
        <p:nvSpPr>
          <p:cNvPr id="5" name="Slide Number Placeholder 4"/>
          <p:cNvSpPr>
            <a:spLocks noGrp="1"/>
          </p:cNvSpPr>
          <p:nvPr>
            <p:ph type="sldNum" sz="quarter" idx="12"/>
          </p:nvPr>
        </p:nvSpPr>
        <p:spPr/>
        <p:txBody>
          <a:bodyPr/>
          <a:lstStyle/>
          <a:p>
            <a:fld id="{047888C8-C036-413E-A3F3-0735EDD9D6A6}" type="slidenum">
              <a:rPr lang="en-AU" smtClean="0"/>
              <a:t>22</a:t>
            </a:fld>
            <a:endParaRPr lang="en-AU"/>
          </a:p>
        </p:txBody>
      </p:sp>
      <p:grpSp>
        <p:nvGrpSpPr>
          <p:cNvPr id="7" name="Group 6"/>
          <p:cNvGrpSpPr/>
          <p:nvPr/>
        </p:nvGrpSpPr>
        <p:grpSpPr>
          <a:xfrm>
            <a:off x="462987" y="1112499"/>
            <a:ext cx="11157995" cy="4985998"/>
            <a:chOff x="462987" y="1112499"/>
            <a:chExt cx="10556112" cy="4985998"/>
          </a:xfrm>
        </p:grpSpPr>
        <p:graphicFrame>
          <p:nvGraphicFramePr>
            <p:cNvPr id="8" name="Chart 7">
              <a:extLst>
                <a:ext uri="{FF2B5EF4-FFF2-40B4-BE49-F238E27FC236}">
                  <a16:creationId xmlns:a16="http://schemas.microsoft.com/office/drawing/2014/main" id="{E4C0192A-7E6D-466A-B9DB-92868E0A1D24}"/>
                </a:ext>
              </a:extLst>
            </p:cNvPr>
            <p:cNvGraphicFramePr>
              <a:graphicFrameLocks/>
            </p:cNvGraphicFramePr>
            <p:nvPr>
              <p:extLst>
                <p:ext uri="{D42A27DB-BD31-4B8C-83A1-F6EECF244321}">
                  <p14:modId xmlns:p14="http://schemas.microsoft.com/office/powerpoint/2010/main" val="428860077"/>
                </p:ext>
              </p:extLst>
            </p:nvPr>
          </p:nvGraphicFramePr>
          <p:xfrm>
            <a:off x="462987" y="1112499"/>
            <a:ext cx="10556112" cy="498599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9296864" y="2244692"/>
              <a:ext cx="1608425" cy="2677656"/>
            </a:xfrm>
            <a:prstGeom prst="rect">
              <a:avLst/>
            </a:prstGeom>
            <a:solidFill>
              <a:schemeClr val="bg1"/>
            </a:solidFill>
          </p:spPr>
          <p:txBody>
            <a:bodyPr wrap="square" rtlCol="0">
              <a:spAutoFit/>
            </a:bodyPr>
            <a:lstStyle/>
            <a:p>
              <a:pPr>
                <a:lnSpc>
                  <a:spcPct val="150000"/>
                </a:lnSpc>
              </a:pPr>
              <a:r>
                <a:rPr lang="en-US" sz="1600" dirty="0" err="1">
                  <a:latin typeface="Times New Roman" panose="02020603050405020304" pitchFamily="18" charset="0"/>
                  <a:cs typeface="Times New Roman" panose="02020603050405020304" pitchFamily="18" charset="0"/>
                </a:rPr>
                <a:t>C.S</a:t>
              </a:r>
              <a:endParaRPr lang="en-US" sz="1600" dirty="0">
                <a:latin typeface="Times New Roman" panose="02020603050405020304" pitchFamily="18" charset="0"/>
                <a:cs typeface="Times New Roman" panose="02020603050405020304" pitchFamily="18" charset="0"/>
              </a:endParaRPr>
            </a:p>
            <a:p>
              <a:pPr>
                <a:lnSpc>
                  <a:spcPct val="150000"/>
                </a:lnSpc>
              </a:pPr>
              <a:r>
                <a:rPr lang="en-US" sz="1600" dirty="0">
                  <a:latin typeface="Times New Roman" panose="02020603050405020304" pitchFamily="18" charset="0"/>
                  <a:cs typeface="Times New Roman" panose="02020603050405020304" pitchFamily="18" charset="0"/>
                </a:rPr>
                <a:t>0SRA</a:t>
              </a:r>
            </a:p>
            <a:p>
              <a:pPr>
                <a:lnSpc>
                  <a:spcPct val="150000"/>
                </a:lnSpc>
              </a:pPr>
              <a:r>
                <a:rPr lang="en-US" sz="1600" dirty="0">
                  <a:latin typeface="Times New Roman" panose="02020603050405020304" pitchFamily="18" charset="0"/>
                  <a:cs typeface="Times New Roman" panose="02020603050405020304" pitchFamily="18" charset="0"/>
                </a:rPr>
                <a:t>1SRA</a:t>
              </a:r>
            </a:p>
            <a:p>
              <a:pPr>
                <a:lnSpc>
                  <a:spcPct val="150000"/>
                </a:lnSpc>
              </a:pPr>
              <a:r>
                <a:rPr lang="en-US" sz="1600" dirty="0">
                  <a:latin typeface="Times New Roman" panose="02020603050405020304" pitchFamily="18" charset="0"/>
                  <a:cs typeface="Times New Roman" panose="02020603050405020304" pitchFamily="18" charset="0"/>
                </a:rPr>
                <a:t>2SRA</a:t>
              </a:r>
            </a:p>
            <a:p>
              <a:pPr>
                <a:lnSpc>
                  <a:spcPct val="150000"/>
                </a:lnSpc>
              </a:pPr>
              <a:r>
                <a:rPr lang="en-US" sz="1600" dirty="0">
                  <a:latin typeface="Times New Roman" panose="02020603050405020304" pitchFamily="18" charset="0"/>
                  <a:cs typeface="Times New Roman" panose="02020603050405020304" pitchFamily="18" charset="0"/>
                </a:rPr>
                <a:t>3SRA</a:t>
              </a:r>
            </a:p>
            <a:p>
              <a:pPr>
                <a:lnSpc>
                  <a:spcPct val="150000"/>
                </a:lnSpc>
              </a:pPr>
              <a:r>
                <a:rPr lang="en-US" sz="1600" dirty="0">
                  <a:latin typeface="Times New Roman" panose="02020603050405020304" pitchFamily="18" charset="0"/>
                  <a:cs typeface="Times New Roman" panose="02020603050405020304" pitchFamily="18" charset="0"/>
                </a:rPr>
                <a:t>4SRA</a:t>
              </a:r>
            </a:p>
            <a:p>
              <a:pPr>
                <a:lnSpc>
                  <a:spcPct val="150000"/>
                </a:lnSpc>
              </a:pPr>
              <a:r>
                <a:rPr lang="en-US" sz="1600" dirty="0">
                  <a:latin typeface="Times New Roman" panose="02020603050405020304" pitchFamily="18" charset="0"/>
                  <a:cs typeface="Times New Roman" panose="02020603050405020304" pitchFamily="18" charset="0"/>
                </a:rPr>
                <a:t>1SRCA   </a:t>
              </a:r>
            </a:p>
          </p:txBody>
        </p:sp>
      </p:grpSp>
    </p:spTree>
    <p:extLst>
      <p:ext uri="{BB962C8B-B14F-4D97-AF65-F5344CB8AC3E}">
        <p14:creationId xmlns:p14="http://schemas.microsoft.com/office/powerpoint/2010/main" val="71317879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FE92-66F6-244C-9761-0FB2E9EFD134}"/>
              </a:ext>
            </a:extLst>
          </p:cNvPr>
          <p:cNvSpPr>
            <a:spLocks noGrp="1"/>
          </p:cNvSpPr>
          <p:nvPr>
            <p:ph type="title"/>
          </p:nvPr>
        </p:nvSpPr>
        <p:spPr>
          <a:xfrm>
            <a:off x="0" y="225631"/>
            <a:ext cx="8075221" cy="760022"/>
          </a:xfrm>
        </p:spPr>
        <p:txBody>
          <a:bodyPr/>
          <a:lstStyle/>
          <a:p>
            <a:r>
              <a:rPr lang="en-US" sz="2800" b="1" dirty="0">
                <a:solidFill>
                  <a:prstClr val="black"/>
                </a:solidFill>
                <a:latin typeface="Times New Roman" panose="02020603050405020304" pitchFamily="18" charset="0"/>
                <a:cs typeface="Times New Roman" panose="02020603050405020304" pitchFamily="18" charset="0"/>
              </a:rPr>
              <a:t>  RA Concrete Density</a:t>
            </a:r>
            <a:endParaRPr lang="en-US" dirty="0"/>
          </a:p>
        </p:txBody>
      </p:sp>
      <p:sp>
        <p:nvSpPr>
          <p:cNvPr id="12" name="Rectangle 8"/>
          <p:cNvSpPr>
            <a:spLocks noChangeArrowheads="1"/>
          </p:cNvSpPr>
          <p:nvPr/>
        </p:nvSpPr>
        <p:spPr bwMode="auto">
          <a:xfrm>
            <a:off x="363071" y="255052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14" name="Rectangle 13"/>
          <p:cNvSpPr/>
          <p:nvPr/>
        </p:nvSpPr>
        <p:spPr>
          <a:xfrm>
            <a:off x="9904194" y="5794115"/>
            <a:ext cx="2287806" cy="369332"/>
          </a:xfrm>
          <a:prstGeom prst="rect">
            <a:avLst/>
          </a:prstGeom>
        </p:spPr>
        <p:txBody>
          <a:bodyPr wrap="none">
            <a:spAutoFit/>
          </a:bodyPr>
          <a:lstStyle/>
          <a:p>
            <a:pPr lvl="0" algn="ctr"/>
            <a:r>
              <a:rPr lang="en-AU" b="1" dirty="0">
                <a:solidFill>
                  <a:schemeClr val="accent1"/>
                </a:solidFill>
                <a:latin typeface="Times New Roman" panose="02020603050405020304" pitchFamily="18" charset="0"/>
                <a:cs typeface="Times New Roman" panose="02020603050405020304" pitchFamily="18" charset="0"/>
              </a:rPr>
              <a:t>Standard :</a:t>
            </a:r>
            <a:r>
              <a:rPr lang="en-GB" b="1" dirty="0">
                <a:solidFill>
                  <a:schemeClr val="accent1"/>
                </a:solidFill>
                <a:latin typeface="Times New Roman" panose="02020603050405020304" pitchFamily="18" charset="0"/>
                <a:cs typeface="Times New Roman" panose="02020603050405020304" pitchFamily="18" charset="0"/>
              </a:rPr>
              <a:t>AS1012.12</a:t>
            </a:r>
            <a:endParaRPr lang="en-AU" b="1" dirty="0">
              <a:solidFill>
                <a:schemeClr val="accent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47888C8-C036-413E-A3F3-0735EDD9D6A6}" type="slidenum">
              <a:rPr lang="en-AU" smtClean="0"/>
              <a:t>23</a:t>
            </a:fld>
            <a:endParaRPr lang="en-AU"/>
          </a:p>
        </p:txBody>
      </p:sp>
      <p:graphicFrame>
        <p:nvGraphicFramePr>
          <p:cNvPr id="7" name="Chart 6"/>
          <p:cNvGraphicFramePr>
            <a:graphicFrameLocks/>
          </p:cNvGraphicFramePr>
          <p:nvPr>
            <p:extLst>
              <p:ext uri="{D42A27DB-BD31-4B8C-83A1-F6EECF244321}">
                <p14:modId xmlns:p14="http://schemas.microsoft.com/office/powerpoint/2010/main" val="2265527346"/>
              </p:ext>
            </p:extLst>
          </p:nvPr>
        </p:nvGraphicFramePr>
        <p:xfrm>
          <a:off x="673108" y="1457324"/>
          <a:ext cx="8926286" cy="50741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178463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27656" y="5476707"/>
            <a:ext cx="1364343" cy="646331"/>
          </a:xfrm>
          <a:prstGeom prst="rect">
            <a:avLst/>
          </a:prstGeom>
        </p:spPr>
        <p:txBody>
          <a:bodyPr wrap="square">
            <a:spAutoFit/>
          </a:bodyPr>
          <a:lstStyle/>
          <a:p>
            <a:r>
              <a:rPr lang="en-AU" b="1" dirty="0">
                <a:solidFill>
                  <a:schemeClr val="accent1"/>
                </a:solidFill>
                <a:latin typeface="Times New Roman" panose="02020603050405020304" pitchFamily="18" charset="0"/>
                <a:cs typeface="Times New Roman" panose="02020603050405020304" pitchFamily="18" charset="0"/>
              </a:rPr>
              <a:t>Standard: AS 1012.9</a:t>
            </a:r>
          </a:p>
        </p:txBody>
      </p:sp>
      <p:sp>
        <p:nvSpPr>
          <p:cNvPr id="2" name="Title 1"/>
          <p:cNvSpPr>
            <a:spLocks noGrp="1"/>
          </p:cNvSpPr>
          <p:nvPr>
            <p:ph type="title"/>
          </p:nvPr>
        </p:nvSpPr>
        <p:spPr>
          <a:xfrm>
            <a:off x="0" y="228270"/>
            <a:ext cx="10515600" cy="733777"/>
          </a:xfrm>
        </p:spPr>
        <p:txBody>
          <a:bodyPr anchor="ctr">
            <a:normAutofit/>
          </a:bodyPr>
          <a:lstStyle/>
          <a:p>
            <a:r>
              <a:rPr lang="en-US" sz="2800" b="1" dirty="0">
                <a:solidFill>
                  <a:prstClr val="black"/>
                </a:solidFill>
                <a:latin typeface="Times New Roman" panose="02020603050405020304" pitchFamily="18" charset="0"/>
                <a:cs typeface="Times New Roman" panose="02020603050405020304" pitchFamily="18" charset="0"/>
              </a:rPr>
              <a:t>Compressive Strength</a:t>
            </a:r>
          </a:p>
        </p:txBody>
      </p:sp>
      <p:sp>
        <p:nvSpPr>
          <p:cNvPr id="3" name="Slide Number Placeholder 2"/>
          <p:cNvSpPr>
            <a:spLocks noGrp="1"/>
          </p:cNvSpPr>
          <p:nvPr>
            <p:ph type="sldNum" sz="quarter" idx="12"/>
          </p:nvPr>
        </p:nvSpPr>
        <p:spPr/>
        <p:txBody>
          <a:bodyPr/>
          <a:lstStyle/>
          <a:p>
            <a:fld id="{047888C8-C036-413E-A3F3-0735EDD9D6A6}" type="slidenum">
              <a:rPr lang="en-AU" smtClean="0"/>
              <a:t>24</a:t>
            </a:fld>
            <a:endParaRPr lang="en-AU"/>
          </a:p>
        </p:txBody>
      </p:sp>
      <p:graphicFrame>
        <p:nvGraphicFramePr>
          <p:cNvPr id="6" name="Chart 5"/>
          <p:cNvGraphicFramePr>
            <a:graphicFrameLocks/>
          </p:cNvGraphicFramePr>
          <p:nvPr>
            <p:extLst>
              <p:ext uri="{D42A27DB-BD31-4B8C-83A1-F6EECF244321}">
                <p14:modId xmlns:p14="http://schemas.microsoft.com/office/powerpoint/2010/main" val="1997371209"/>
              </p:ext>
            </p:extLst>
          </p:nvPr>
        </p:nvGraphicFramePr>
        <p:xfrm>
          <a:off x="580572" y="1214437"/>
          <a:ext cx="10446560" cy="53460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178937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846486" y="5817064"/>
            <a:ext cx="2345514" cy="369332"/>
          </a:xfrm>
          <a:prstGeom prst="rect">
            <a:avLst/>
          </a:prstGeom>
        </p:spPr>
        <p:txBody>
          <a:bodyPr wrap="none">
            <a:spAutoFit/>
          </a:bodyPr>
          <a:lstStyle/>
          <a:p>
            <a:r>
              <a:rPr lang="en-AU" b="1" dirty="0">
                <a:solidFill>
                  <a:schemeClr val="accent1"/>
                </a:solidFill>
                <a:latin typeface="Times New Roman" panose="02020603050405020304" pitchFamily="18" charset="0"/>
                <a:cs typeface="Times New Roman" panose="02020603050405020304" pitchFamily="18" charset="0"/>
              </a:rPr>
              <a:t>Standard :AS 1012.10</a:t>
            </a:r>
          </a:p>
        </p:txBody>
      </p:sp>
      <p:sp>
        <p:nvSpPr>
          <p:cNvPr id="2" name="Title 1"/>
          <p:cNvSpPr>
            <a:spLocks noGrp="1"/>
          </p:cNvSpPr>
          <p:nvPr>
            <p:ph type="title"/>
          </p:nvPr>
        </p:nvSpPr>
        <p:spPr>
          <a:xfrm>
            <a:off x="0" y="230028"/>
            <a:ext cx="10515600" cy="750551"/>
          </a:xfrm>
        </p:spPr>
        <p:txBody>
          <a:bodyPr anchor="ctr">
            <a:normAutofit/>
          </a:bodyPr>
          <a:lstStyle/>
          <a:p>
            <a:r>
              <a:rPr lang="en-US" sz="2800" b="1" dirty="0">
                <a:solidFill>
                  <a:prstClr val="black"/>
                </a:solidFill>
                <a:latin typeface="Times New Roman" panose="02020603050405020304" pitchFamily="18" charset="0"/>
                <a:cs typeface="Times New Roman" panose="02020603050405020304" pitchFamily="18" charset="0"/>
              </a:rPr>
              <a:t>Tensile Strength</a:t>
            </a:r>
          </a:p>
        </p:txBody>
      </p:sp>
      <p:sp>
        <p:nvSpPr>
          <p:cNvPr id="3" name="Slide Number Placeholder 2"/>
          <p:cNvSpPr>
            <a:spLocks noGrp="1"/>
          </p:cNvSpPr>
          <p:nvPr>
            <p:ph type="sldNum" sz="quarter" idx="12"/>
          </p:nvPr>
        </p:nvSpPr>
        <p:spPr/>
        <p:txBody>
          <a:bodyPr/>
          <a:lstStyle/>
          <a:p>
            <a:fld id="{047888C8-C036-413E-A3F3-0735EDD9D6A6}" type="slidenum">
              <a:rPr lang="en-AU" smtClean="0">
                <a:latin typeface="Times New Roman" panose="02020603050405020304" pitchFamily="18" charset="0"/>
                <a:cs typeface="Times New Roman" panose="02020603050405020304" pitchFamily="18" charset="0"/>
              </a:rPr>
              <a:t>25</a:t>
            </a:fld>
            <a:endParaRPr lang="en-AU">
              <a:latin typeface="Times New Roman" panose="02020603050405020304" pitchFamily="18" charset="0"/>
              <a:cs typeface="Times New Roman" panose="02020603050405020304" pitchFamily="18" charset="0"/>
            </a:endParaRPr>
          </a:p>
        </p:txBody>
      </p:sp>
      <p:graphicFrame>
        <p:nvGraphicFramePr>
          <p:cNvPr id="6" name="Chart 5"/>
          <p:cNvGraphicFramePr>
            <a:graphicFrameLocks/>
          </p:cNvGraphicFramePr>
          <p:nvPr>
            <p:extLst>
              <p:ext uri="{D42A27DB-BD31-4B8C-83A1-F6EECF244321}">
                <p14:modId xmlns:p14="http://schemas.microsoft.com/office/powerpoint/2010/main" val="164535107"/>
              </p:ext>
            </p:extLst>
          </p:nvPr>
        </p:nvGraphicFramePr>
        <p:xfrm>
          <a:off x="1146630" y="1524001"/>
          <a:ext cx="9216570" cy="44777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44563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846486" y="5817064"/>
            <a:ext cx="2345514" cy="369332"/>
          </a:xfrm>
          <a:prstGeom prst="rect">
            <a:avLst/>
          </a:prstGeom>
        </p:spPr>
        <p:txBody>
          <a:bodyPr wrap="none">
            <a:spAutoFit/>
          </a:bodyPr>
          <a:lstStyle/>
          <a:p>
            <a:r>
              <a:rPr lang="en-AU" b="1" dirty="0">
                <a:solidFill>
                  <a:schemeClr val="accent1"/>
                </a:solidFill>
                <a:latin typeface="Times New Roman" panose="02020603050405020304" pitchFamily="18" charset="0"/>
                <a:cs typeface="Times New Roman" panose="02020603050405020304" pitchFamily="18" charset="0"/>
              </a:rPr>
              <a:t>Standard :AS 1012.17</a:t>
            </a:r>
          </a:p>
        </p:txBody>
      </p:sp>
      <p:sp>
        <p:nvSpPr>
          <p:cNvPr id="2" name="Title 1"/>
          <p:cNvSpPr>
            <a:spLocks noGrp="1"/>
          </p:cNvSpPr>
          <p:nvPr>
            <p:ph type="title"/>
          </p:nvPr>
        </p:nvSpPr>
        <p:spPr>
          <a:xfrm>
            <a:off x="0" y="230028"/>
            <a:ext cx="10515600" cy="750551"/>
          </a:xfrm>
        </p:spPr>
        <p:txBody>
          <a:bodyPr anchor="ctr">
            <a:normAutofit/>
          </a:bodyPr>
          <a:lstStyle/>
          <a:p>
            <a:r>
              <a:rPr lang="en-US" sz="2800" b="1" dirty="0">
                <a:solidFill>
                  <a:prstClr val="black"/>
                </a:solidFill>
                <a:latin typeface="Times New Roman" panose="02020603050405020304" pitchFamily="18" charset="0"/>
                <a:cs typeface="Times New Roman" panose="02020603050405020304" pitchFamily="18" charset="0"/>
              </a:rPr>
              <a:t>Elastic Modules</a:t>
            </a:r>
          </a:p>
        </p:txBody>
      </p:sp>
      <p:sp>
        <p:nvSpPr>
          <p:cNvPr id="3" name="Slide Number Placeholder 2"/>
          <p:cNvSpPr>
            <a:spLocks noGrp="1"/>
          </p:cNvSpPr>
          <p:nvPr>
            <p:ph type="sldNum" sz="quarter" idx="12"/>
          </p:nvPr>
        </p:nvSpPr>
        <p:spPr/>
        <p:txBody>
          <a:bodyPr/>
          <a:lstStyle/>
          <a:p>
            <a:fld id="{047888C8-C036-413E-A3F3-0735EDD9D6A6}" type="slidenum">
              <a:rPr lang="en-AU" smtClean="0">
                <a:latin typeface="Times New Roman" panose="02020603050405020304" pitchFamily="18" charset="0"/>
                <a:cs typeface="Times New Roman" panose="02020603050405020304" pitchFamily="18" charset="0"/>
              </a:rPr>
              <a:t>26</a:t>
            </a:fld>
            <a:endParaRPr lang="en-AU">
              <a:latin typeface="Times New Roman" panose="02020603050405020304" pitchFamily="18" charset="0"/>
              <a:cs typeface="Times New Roman" panose="02020603050405020304" pitchFamily="18" charset="0"/>
            </a:endParaRPr>
          </a:p>
        </p:txBody>
      </p:sp>
      <p:graphicFrame>
        <p:nvGraphicFramePr>
          <p:cNvPr id="8" name="Chart 7"/>
          <p:cNvGraphicFramePr>
            <a:graphicFrameLocks/>
          </p:cNvGraphicFramePr>
          <p:nvPr>
            <p:extLst>
              <p:ext uri="{D42A27DB-BD31-4B8C-83A1-F6EECF244321}">
                <p14:modId xmlns:p14="http://schemas.microsoft.com/office/powerpoint/2010/main" val="4099314110"/>
              </p:ext>
            </p:extLst>
          </p:nvPr>
        </p:nvGraphicFramePr>
        <p:xfrm>
          <a:off x="551543" y="1418772"/>
          <a:ext cx="10467700" cy="47676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052928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314"/>
            <a:ext cx="10515600" cy="1325563"/>
          </a:xfrm>
        </p:spPr>
        <p:txBody>
          <a:bodyPr>
            <a:normAutofit/>
          </a:bodyPr>
          <a:lstStyle/>
          <a:p>
            <a:r>
              <a:rPr lang="en-US" sz="2800" b="1" dirty="0">
                <a:solidFill>
                  <a:prstClr val="black"/>
                </a:solidFill>
                <a:latin typeface="Times New Roman" panose="02020603050405020304" pitchFamily="18" charset="0"/>
                <a:cs typeface="Times New Roman" panose="02020603050405020304" pitchFamily="18" charset="0"/>
              </a:rPr>
              <a:t>Microstructure Observation (</a:t>
            </a:r>
            <a:r>
              <a:rPr lang="en-US" sz="2800" b="1" dirty="0" err="1">
                <a:solidFill>
                  <a:prstClr val="black"/>
                </a:solidFill>
                <a:latin typeface="Times New Roman" panose="02020603050405020304" pitchFamily="18" charset="0"/>
                <a:cs typeface="Times New Roman" panose="02020603050405020304" pitchFamily="18" charset="0"/>
              </a:rPr>
              <a:t>C.S</a:t>
            </a:r>
            <a:r>
              <a:rPr lang="en-US" sz="2800" b="1" dirty="0">
                <a:solidFill>
                  <a:prstClr val="black"/>
                </a:solidFill>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12"/>
          </p:nvPr>
        </p:nvSpPr>
        <p:spPr/>
        <p:txBody>
          <a:bodyPr/>
          <a:lstStyle/>
          <a:p>
            <a:fld id="{047888C8-C036-413E-A3F3-0735EDD9D6A6}" type="slidenum">
              <a:rPr lang="en-AU" smtClean="0"/>
              <a:t>27</a:t>
            </a:fld>
            <a:endParaRPr lang="en-AU"/>
          </a:p>
        </p:txBody>
      </p:sp>
      <p:pic>
        <p:nvPicPr>
          <p:cNvPr id="17" name="Picture 16" descr="C:\Users\mk810\Dropbox\Share folders\Ali\UoN\Publications\FYPs\RCA - Ben &amp; Issa\SEM EDS\Mix 1 First Week\Mix 1 -003 EDS map_Si Ca.tif"/>
          <p:cNvPicPr/>
          <p:nvPr/>
        </p:nvPicPr>
        <p:blipFill>
          <a:blip r:embed="rId2">
            <a:extLst>
              <a:ext uri="{28A0092B-C50C-407E-A947-70E740481C1C}">
                <a14:useLocalDpi xmlns:a14="http://schemas.microsoft.com/office/drawing/2010/main" val="0"/>
              </a:ext>
            </a:extLst>
          </a:blip>
          <a:srcRect/>
          <a:stretch>
            <a:fillRect/>
          </a:stretch>
        </p:blipFill>
        <p:spPr bwMode="auto">
          <a:xfrm>
            <a:off x="6470246" y="1700116"/>
            <a:ext cx="5150736" cy="4271893"/>
          </a:xfrm>
          <a:prstGeom prst="rect">
            <a:avLst/>
          </a:prstGeom>
          <a:noFill/>
          <a:ln>
            <a:noFill/>
          </a:ln>
        </p:spPr>
      </p:pic>
      <p:grpSp>
        <p:nvGrpSpPr>
          <p:cNvPr id="6" name="Group 5"/>
          <p:cNvGrpSpPr/>
          <p:nvPr/>
        </p:nvGrpSpPr>
        <p:grpSpPr>
          <a:xfrm>
            <a:off x="422203" y="1670564"/>
            <a:ext cx="5753164" cy="4301445"/>
            <a:chOff x="422203" y="1670564"/>
            <a:chExt cx="5753164" cy="4301445"/>
          </a:xfrm>
        </p:grpSpPr>
        <p:pic>
          <p:nvPicPr>
            <p:cNvPr id="9" name="Picture 8" descr="C:\Users\mk810\Dropbox\Share folders\Ali\UoN\Publications\FYPs\RCA - Ben &amp; Issa\SEM EDS\Mix 1 First Week (NA)\Mix1 - 001.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203" y="1670564"/>
              <a:ext cx="5753164" cy="4301445"/>
            </a:xfrm>
            <a:prstGeom prst="rect">
              <a:avLst/>
            </a:prstGeom>
            <a:noFill/>
            <a:ln>
              <a:noFill/>
            </a:ln>
          </p:spPr>
        </p:pic>
        <p:sp>
          <p:nvSpPr>
            <p:cNvPr id="20" name="Freeform 19"/>
            <p:cNvSpPr/>
            <p:nvPr/>
          </p:nvSpPr>
          <p:spPr>
            <a:xfrm>
              <a:off x="3321934" y="1990846"/>
              <a:ext cx="1076446" cy="3612803"/>
            </a:xfrm>
            <a:custGeom>
              <a:avLst/>
              <a:gdLst>
                <a:gd name="connsiteX0" fmla="*/ 1076446 w 1076446"/>
                <a:gd name="connsiteY0" fmla="*/ 0 h 3612803"/>
                <a:gd name="connsiteX1" fmla="*/ 995423 w 1076446"/>
                <a:gd name="connsiteY1" fmla="*/ 23149 h 3612803"/>
                <a:gd name="connsiteX2" fmla="*/ 960699 w 1076446"/>
                <a:gd name="connsiteY2" fmla="*/ 46298 h 3612803"/>
                <a:gd name="connsiteX3" fmla="*/ 925975 w 1076446"/>
                <a:gd name="connsiteY3" fmla="*/ 57873 h 3612803"/>
                <a:gd name="connsiteX4" fmla="*/ 902825 w 1076446"/>
                <a:gd name="connsiteY4" fmla="*/ 81022 h 3612803"/>
                <a:gd name="connsiteX5" fmla="*/ 844952 w 1076446"/>
                <a:gd name="connsiteY5" fmla="*/ 138896 h 3612803"/>
                <a:gd name="connsiteX6" fmla="*/ 821803 w 1076446"/>
                <a:gd name="connsiteY6" fmla="*/ 208344 h 3612803"/>
                <a:gd name="connsiteX7" fmla="*/ 787079 w 1076446"/>
                <a:gd name="connsiteY7" fmla="*/ 381964 h 3612803"/>
                <a:gd name="connsiteX8" fmla="*/ 763929 w 1076446"/>
                <a:gd name="connsiteY8" fmla="*/ 405113 h 3612803"/>
                <a:gd name="connsiteX9" fmla="*/ 752355 w 1076446"/>
                <a:gd name="connsiteY9" fmla="*/ 451412 h 3612803"/>
                <a:gd name="connsiteX10" fmla="*/ 740780 w 1076446"/>
                <a:gd name="connsiteY10" fmla="*/ 509286 h 3612803"/>
                <a:gd name="connsiteX11" fmla="*/ 729205 w 1076446"/>
                <a:gd name="connsiteY11" fmla="*/ 544010 h 3612803"/>
                <a:gd name="connsiteX12" fmla="*/ 717631 w 1076446"/>
                <a:gd name="connsiteY12" fmla="*/ 648182 h 3612803"/>
                <a:gd name="connsiteX13" fmla="*/ 694481 w 1076446"/>
                <a:gd name="connsiteY13" fmla="*/ 671331 h 3612803"/>
                <a:gd name="connsiteX14" fmla="*/ 682907 w 1076446"/>
                <a:gd name="connsiteY14" fmla="*/ 706055 h 3612803"/>
                <a:gd name="connsiteX15" fmla="*/ 625033 w 1076446"/>
                <a:gd name="connsiteY15" fmla="*/ 740779 h 3612803"/>
                <a:gd name="connsiteX16" fmla="*/ 567160 w 1076446"/>
                <a:gd name="connsiteY16" fmla="*/ 775503 h 3612803"/>
                <a:gd name="connsiteX17" fmla="*/ 509286 w 1076446"/>
                <a:gd name="connsiteY17" fmla="*/ 810227 h 3612803"/>
                <a:gd name="connsiteX18" fmla="*/ 486137 w 1076446"/>
                <a:gd name="connsiteY18" fmla="*/ 833377 h 3612803"/>
                <a:gd name="connsiteX19" fmla="*/ 428263 w 1076446"/>
                <a:gd name="connsiteY19" fmla="*/ 879676 h 3612803"/>
                <a:gd name="connsiteX20" fmla="*/ 358815 w 1076446"/>
                <a:gd name="connsiteY20" fmla="*/ 972273 h 3612803"/>
                <a:gd name="connsiteX21" fmla="*/ 324091 w 1076446"/>
                <a:gd name="connsiteY21" fmla="*/ 995422 h 3612803"/>
                <a:gd name="connsiteX22" fmla="*/ 312517 w 1076446"/>
                <a:gd name="connsiteY22" fmla="*/ 1030146 h 3612803"/>
                <a:gd name="connsiteX23" fmla="*/ 289367 w 1076446"/>
                <a:gd name="connsiteY23" fmla="*/ 1053296 h 3612803"/>
                <a:gd name="connsiteX24" fmla="*/ 266218 w 1076446"/>
                <a:gd name="connsiteY24" fmla="*/ 1088020 h 3612803"/>
                <a:gd name="connsiteX25" fmla="*/ 219919 w 1076446"/>
                <a:gd name="connsiteY25" fmla="*/ 1145893 h 3612803"/>
                <a:gd name="connsiteX26" fmla="*/ 196770 w 1076446"/>
                <a:gd name="connsiteY26" fmla="*/ 1215341 h 3612803"/>
                <a:gd name="connsiteX27" fmla="*/ 185195 w 1076446"/>
                <a:gd name="connsiteY27" fmla="*/ 1250065 h 3612803"/>
                <a:gd name="connsiteX28" fmla="*/ 162046 w 1076446"/>
                <a:gd name="connsiteY28" fmla="*/ 1342663 h 3612803"/>
                <a:gd name="connsiteX29" fmla="*/ 173620 w 1076446"/>
                <a:gd name="connsiteY29" fmla="*/ 1701478 h 3612803"/>
                <a:gd name="connsiteX30" fmla="*/ 185195 w 1076446"/>
                <a:gd name="connsiteY30" fmla="*/ 1736202 h 3612803"/>
                <a:gd name="connsiteX31" fmla="*/ 208344 w 1076446"/>
                <a:gd name="connsiteY31" fmla="*/ 1828800 h 3612803"/>
                <a:gd name="connsiteX32" fmla="*/ 219919 w 1076446"/>
                <a:gd name="connsiteY32" fmla="*/ 1875098 h 3612803"/>
                <a:gd name="connsiteX33" fmla="*/ 208344 w 1076446"/>
                <a:gd name="connsiteY33" fmla="*/ 2037144 h 3612803"/>
                <a:gd name="connsiteX34" fmla="*/ 138896 w 1076446"/>
                <a:gd name="connsiteY34" fmla="*/ 2129741 h 3612803"/>
                <a:gd name="connsiteX35" fmla="*/ 104172 w 1076446"/>
                <a:gd name="connsiteY35" fmla="*/ 2187615 h 3612803"/>
                <a:gd name="connsiteX36" fmla="*/ 46299 w 1076446"/>
                <a:gd name="connsiteY36" fmla="*/ 2268638 h 3612803"/>
                <a:gd name="connsiteX37" fmla="*/ 23150 w 1076446"/>
                <a:gd name="connsiteY37" fmla="*/ 2303362 h 3612803"/>
                <a:gd name="connsiteX38" fmla="*/ 0 w 1076446"/>
                <a:gd name="connsiteY38" fmla="*/ 2372810 h 3612803"/>
                <a:gd name="connsiteX39" fmla="*/ 11575 w 1076446"/>
                <a:gd name="connsiteY39" fmla="*/ 2465407 h 3612803"/>
                <a:gd name="connsiteX40" fmla="*/ 92598 w 1076446"/>
                <a:gd name="connsiteY40" fmla="*/ 2523281 h 3612803"/>
                <a:gd name="connsiteX41" fmla="*/ 173620 w 1076446"/>
                <a:gd name="connsiteY41" fmla="*/ 2558005 h 3612803"/>
                <a:gd name="connsiteX42" fmla="*/ 254643 w 1076446"/>
                <a:gd name="connsiteY42" fmla="*/ 2592729 h 3612803"/>
                <a:gd name="connsiteX43" fmla="*/ 277793 w 1076446"/>
                <a:gd name="connsiteY43" fmla="*/ 2615878 h 3612803"/>
                <a:gd name="connsiteX44" fmla="*/ 277793 w 1076446"/>
                <a:gd name="connsiteY44" fmla="*/ 2766349 h 3612803"/>
                <a:gd name="connsiteX45" fmla="*/ 289367 w 1076446"/>
                <a:gd name="connsiteY45" fmla="*/ 2963119 h 3612803"/>
                <a:gd name="connsiteX46" fmla="*/ 312517 w 1076446"/>
                <a:gd name="connsiteY46" fmla="*/ 3032567 h 3612803"/>
                <a:gd name="connsiteX47" fmla="*/ 324091 w 1076446"/>
                <a:gd name="connsiteY47" fmla="*/ 3067291 h 3612803"/>
                <a:gd name="connsiteX48" fmla="*/ 347241 w 1076446"/>
                <a:gd name="connsiteY48" fmla="*/ 3090440 h 3612803"/>
                <a:gd name="connsiteX49" fmla="*/ 393539 w 1076446"/>
                <a:gd name="connsiteY49" fmla="*/ 3159888 h 3612803"/>
                <a:gd name="connsiteX50" fmla="*/ 451413 w 1076446"/>
                <a:gd name="connsiteY50" fmla="*/ 3217762 h 3612803"/>
                <a:gd name="connsiteX51" fmla="*/ 486137 w 1076446"/>
                <a:gd name="connsiteY51" fmla="*/ 3287210 h 3612803"/>
                <a:gd name="connsiteX52" fmla="*/ 509286 w 1076446"/>
                <a:gd name="connsiteY52" fmla="*/ 3321934 h 3612803"/>
                <a:gd name="connsiteX53" fmla="*/ 497712 w 1076446"/>
                <a:gd name="connsiteY53" fmla="*/ 3449255 h 3612803"/>
                <a:gd name="connsiteX54" fmla="*/ 486137 w 1076446"/>
                <a:gd name="connsiteY54" fmla="*/ 3507129 h 3612803"/>
                <a:gd name="connsiteX55" fmla="*/ 428263 w 1076446"/>
                <a:gd name="connsiteY55" fmla="*/ 3565002 h 3612803"/>
                <a:gd name="connsiteX56" fmla="*/ 335666 w 1076446"/>
                <a:gd name="connsiteY56" fmla="*/ 3599726 h 361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76446" h="3612803">
                  <a:moveTo>
                    <a:pt x="1076446" y="0"/>
                  </a:moveTo>
                  <a:cubicBezTo>
                    <a:pt x="1049438" y="7716"/>
                    <a:pt x="1021502" y="12717"/>
                    <a:pt x="995423" y="23149"/>
                  </a:cubicBezTo>
                  <a:cubicBezTo>
                    <a:pt x="982507" y="28315"/>
                    <a:pt x="973141" y="40077"/>
                    <a:pt x="960699" y="46298"/>
                  </a:cubicBezTo>
                  <a:cubicBezTo>
                    <a:pt x="949786" y="51754"/>
                    <a:pt x="937550" y="54015"/>
                    <a:pt x="925975" y="57873"/>
                  </a:cubicBezTo>
                  <a:cubicBezTo>
                    <a:pt x="918258" y="65589"/>
                    <a:pt x="911346" y="74205"/>
                    <a:pt x="902825" y="81022"/>
                  </a:cubicBezTo>
                  <a:cubicBezTo>
                    <a:pt x="868235" y="108694"/>
                    <a:pt x="864109" y="95792"/>
                    <a:pt x="844952" y="138896"/>
                  </a:cubicBezTo>
                  <a:cubicBezTo>
                    <a:pt x="835042" y="161194"/>
                    <a:pt x="821803" y="208344"/>
                    <a:pt x="821803" y="208344"/>
                  </a:cubicBezTo>
                  <a:cubicBezTo>
                    <a:pt x="819775" y="226597"/>
                    <a:pt x="812726" y="356318"/>
                    <a:pt x="787079" y="381964"/>
                  </a:cubicBezTo>
                  <a:lnTo>
                    <a:pt x="763929" y="405113"/>
                  </a:lnTo>
                  <a:cubicBezTo>
                    <a:pt x="760071" y="420546"/>
                    <a:pt x="755806" y="435883"/>
                    <a:pt x="752355" y="451412"/>
                  </a:cubicBezTo>
                  <a:cubicBezTo>
                    <a:pt x="748087" y="470617"/>
                    <a:pt x="745552" y="490200"/>
                    <a:pt x="740780" y="509286"/>
                  </a:cubicBezTo>
                  <a:cubicBezTo>
                    <a:pt x="737821" y="521123"/>
                    <a:pt x="733063" y="532435"/>
                    <a:pt x="729205" y="544010"/>
                  </a:cubicBezTo>
                  <a:cubicBezTo>
                    <a:pt x="725347" y="578734"/>
                    <a:pt x="726824" y="614475"/>
                    <a:pt x="717631" y="648182"/>
                  </a:cubicBezTo>
                  <a:cubicBezTo>
                    <a:pt x="714760" y="658710"/>
                    <a:pt x="700096" y="661973"/>
                    <a:pt x="694481" y="671331"/>
                  </a:cubicBezTo>
                  <a:cubicBezTo>
                    <a:pt x="688204" y="681793"/>
                    <a:pt x="689184" y="695593"/>
                    <a:pt x="682907" y="706055"/>
                  </a:cubicBezTo>
                  <a:cubicBezTo>
                    <a:pt x="667018" y="732536"/>
                    <a:pt x="652347" y="731675"/>
                    <a:pt x="625033" y="740779"/>
                  </a:cubicBezTo>
                  <a:cubicBezTo>
                    <a:pt x="566380" y="799434"/>
                    <a:pt x="642286" y="730428"/>
                    <a:pt x="567160" y="775503"/>
                  </a:cubicBezTo>
                  <a:cubicBezTo>
                    <a:pt x="487718" y="823167"/>
                    <a:pt x="607652" y="777440"/>
                    <a:pt x="509286" y="810227"/>
                  </a:cubicBezTo>
                  <a:cubicBezTo>
                    <a:pt x="501570" y="817944"/>
                    <a:pt x="494658" y="826560"/>
                    <a:pt x="486137" y="833377"/>
                  </a:cubicBezTo>
                  <a:cubicBezTo>
                    <a:pt x="457661" y="856158"/>
                    <a:pt x="449225" y="851727"/>
                    <a:pt x="428263" y="879676"/>
                  </a:cubicBezTo>
                  <a:cubicBezTo>
                    <a:pt x="400486" y="916712"/>
                    <a:pt x="391999" y="945726"/>
                    <a:pt x="358815" y="972273"/>
                  </a:cubicBezTo>
                  <a:cubicBezTo>
                    <a:pt x="347952" y="980963"/>
                    <a:pt x="335666" y="987706"/>
                    <a:pt x="324091" y="995422"/>
                  </a:cubicBezTo>
                  <a:cubicBezTo>
                    <a:pt x="320233" y="1006997"/>
                    <a:pt x="318794" y="1019684"/>
                    <a:pt x="312517" y="1030146"/>
                  </a:cubicBezTo>
                  <a:cubicBezTo>
                    <a:pt x="306902" y="1039504"/>
                    <a:pt x="296184" y="1044774"/>
                    <a:pt x="289367" y="1053296"/>
                  </a:cubicBezTo>
                  <a:cubicBezTo>
                    <a:pt x="280677" y="1064159"/>
                    <a:pt x="272439" y="1075578"/>
                    <a:pt x="266218" y="1088020"/>
                  </a:cubicBezTo>
                  <a:cubicBezTo>
                    <a:pt x="238264" y="1143927"/>
                    <a:pt x="278453" y="1106871"/>
                    <a:pt x="219919" y="1145893"/>
                  </a:cubicBezTo>
                  <a:lnTo>
                    <a:pt x="196770" y="1215341"/>
                  </a:lnTo>
                  <a:cubicBezTo>
                    <a:pt x="192912" y="1226916"/>
                    <a:pt x="188154" y="1238228"/>
                    <a:pt x="185195" y="1250065"/>
                  </a:cubicBezTo>
                  <a:lnTo>
                    <a:pt x="162046" y="1342663"/>
                  </a:lnTo>
                  <a:cubicBezTo>
                    <a:pt x="165904" y="1462268"/>
                    <a:pt x="166593" y="1582017"/>
                    <a:pt x="173620" y="1701478"/>
                  </a:cubicBezTo>
                  <a:cubicBezTo>
                    <a:pt x="174336" y="1713658"/>
                    <a:pt x="181985" y="1724431"/>
                    <a:pt x="185195" y="1736202"/>
                  </a:cubicBezTo>
                  <a:cubicBezTo>
                    <a:pt x="193566" y="1766897"/>
                    <a:pt x="200628" y="1797934"/>
                    <a:pt x="208344" y="1828800"/>
                  </a:cubicBezTo>
                  <a:lnTo>
                    <a:pt x="219919" y="1875098"/>
                  </a:lnTo>
                  <a:cubicBezTo>
                    <a:pt x="216061" y="1929113"/>
                    <a:pt x="221478" y="1984608"/>
                    <a:pt x="208344" y="2037144"/>
                  </a:cubicBezTo>
                  <a:cubicBezTo>
                    <a:pt x="199618" y="2072049"/>
                    <a:pt x="164608" y="2104030"/>
                    <a:pt x="138896" y="2129741"/>
                  </a:cubicBezTo>
                  <a:cubicBezTo>
                    <a:pt x="106109" y="2228107"/>
                    <a:pt x="151836" y="2108173"/>
                    <a:pt x="104172" y="2187615"/>
                  </a:cubicBezTo>
                  <a:cubicBezTo>
                    <a:pt x="48742" y="2279999"/>
                    <a:pt x="167332" y="2147605"/>
                    <a:pt x="46299" y="2268638"/>
                  </a:cubicBezTo>
                  <a:cubicBezTo>
                    <a:pt x="36462" y="2278475"/>
                    <a:pt x="28800" y="2290650"/>
                    <a:pt x="23150" y="2303362"/>
                  </a:cubicBezTo>
                  <a:cubicBezTo>
                    <a:pt x="13240" y="2325660"/>
                    <a:pt x="0" y="2372810"/>
                    <a:pt x="0" y="2372810"/>
                  </a:cubicBezTo>
                  <a:cubicBezTo>
                    <a:pt x="3858" y="2403676"/>
                    <a:pt x="-389" y="2436694"/>
                    <a:pt x="11575" y="2465407"/>
                  </a:cubicBezTo>
                  <a:cubicBezTo>
                    <a:pt x="34727" y="2520971"/>
                    <a:pt x="54931" y="2504447"/>
                    <a:pt x="92598" y="2523281"/>
                  </a:cubicBezTo>
                  <a:cubicBezTo>
                    <a:pt x="172531" y="2563247"/>
                    <a:pt x="77264" y="2533915"/>
                    <a:pt x="173620" y="2558005"/>
                  </a:cubicBezTo>
                  <a:cubicBezTo>
                    <a:pt x="225897" y="2610280"/>
                    <a:pt x="158639" y="2551584"/>
                    <a:pt x="254643" y="2592729"/>
                  </a:cubicBezTo>
                  <a:cubicBezTo>
                    <a:pt x="264673" y="2597028"/>
                    <a:pt x="270076" y="2608162"/>
                    <a:pt x="277793" y="2615878"/>
                  </a:cubicBezTo>
                  <a:cubicBezTo>
                    <a:pt x="305652" y="2699459"/>
                    <a:pt x="277793" y="2600096"/>
                    <a:pt x="277793" y="2766349"/>
                  </a:cubicBezTo>
                  <a:cubicBezTo>
                    <a:pt x="277793" y="2832052"/>
                    <a:pt x="280869" y="2897968"/>
                    <a:pt x="289367" y="2963119"/>
                  </a:cubicBezTo>
                  <a:cubicBezTo>
                    <a:pt x="292523" y="2987316"/>
                    <a:pt x="304801" y="3009418"/>
                    <a:pt x="312517" y="3032567"/>
                  </a:cubicBezTo>
                  <a:cubicBezTo>
                    <a:pt x="316375" y="3044142"/>
                    <a:pt x="315464" y="3058664"/>
                    <a:pt x="324091" y="3067291"/>
                  </a:cubicBezTo>
                  <a:cubicBezTo>
                    <a:pt x="331808" y="3075007"/>
                    <a:pt x="340693" y="3081710"/>
                    <a:pt x="347241" y="3090440"/>
                  </a:cubicBezTo>
                  <a:cubicBezTo>
                    <a:pt x="363934" y="3112698"/>
                    <a:pt x="373866" y="3140215"/>
                    <a:pt x="393539" y="3159888"/>
                  </a:cubicBezTo>
                  <a:cubicBezTo>
                    <a:pt x="412830" y="3179179"/>
                    <a:pt x="436280" y="3195062"/>
                    <a:pt x="451413" y="3217762"/>
                  </a:cubicBezTo>
                  <a:cubicBezTo>
                    <a:pt x="517755" y="3317276"/>
                    <a:pt x="438216" y="3191368"/>
                    <a:pt x="486137" y="3287210"/>
                  </a:cubicBezTo>
                  <a:cubicBezTo>
                    <a:pt x="492358" y="3299652"/>
                    <a:pt x="501570" y="3310359"/>
                    <a:pt x="509286" y="3321934"/>
                  </a:cubicBezTo>
                  <a:cubicBezTo>
                    <a:pt x="505428" y="3364374"/>
                    <a:pt x="502998" y="3406969"/>
                    <a:pt x="497712" y="3449255"/>
                  </a:cubicBezTo>
                  <a:cubicBezTo>
                    <a:pt x="495272" y="3468776"/>
                    <a:pt x="496259" y="3490259"/>
                    <a:pt x="486137" y="3507129"/>
                  </a:cubicBezTo>
                  <a:cubicBezTo>
                    <a:pt x="472100" y="3530523"/>
                    <a:pt x="450963" y="3549869"/>
                    <a:pt x="428263" y="3565002"/>
                  </a:cubicBezTo>
                  <a:cubicBezTo>
                    <a:pt x="351637" y="3616087"/>
                    <a:pt x="383700" y="3623744"/>
                    <a:pt x="335666" y="3599726"/>
                  </a:cubicBezTo>
                </a:path>
              </a:pathLst>
            </a:custGeom>
            <a:ln w="12700">
              <a:solidFill>
                <a:srgbClr val="FFFF00"/>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grpSp>
      <p:sp>
        <p:nvSpPr>
          <p:cNvPr id="22" name="TextBox 21"/>
          <p:cNvSpPr txBox="1"/>
          <p:nvPr/>
        </p:nvSpPr>
        <p:spPr>
          <a:xfrm>
            <a:off x="1732962" y="5958691"/>
            <a:ext cx="405752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Scanning Electron Microstructure (SEM) </a:t>
            </a:r>
          </a:p>
        </p:txBody>
      </p:sp>
      <p:sp>
        <p:nvSpPr>
          <p:cNvPr id="23" name="TextBox 22"/>
          <p:cNvSpPr txBox="1"/>
          <p:nvPr/>
        </p:nvSpPr>
        <p:spPr>
          <a:xfrm>
            <a:off x="7254259" y="5958691"/>
            <a:ext cx="31707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Energy X-ray Diffraction (EDS)</a:t>
            </a:r>
          </a:p>
        </p:txBody>
      </p:sp>
      <p:grpSp>
        <p:nvGrpSpPr>
          <p:cNvPr id="10" name="Group 9"/>
          <p:cNvGrpSpPr/>
          <p:nvPr/>
        </p:nvGrpSpPr>
        <p:grpSpPr>
          <a:xfrm>
            <a:off x="3298785" y="1700116"/>
            <a:ext cx="3171461" cy="4229022"/>
            <a:chOff x="0" y="-152613"/>
            <a:chExt cx="1098592" cy="2241312"/>
          </a:xfrm>
        </p:grpSpPr>
        <p:sp>
          <p:nvSpPr>
            <p:cNvPr id="11" name="Rectangle 10"/>
            <p:cNvSpPr/>
            <p:nvPr/>
          </p:nvSpPr>
          <p:spPr>
            <a:xfrm>
              <a:off x="0" y="872647"/>
              <a:ext cx="320723" cy="211541"/>
            </a:xfrm>
            <a:prstGeom prst="rect">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2" name="Straight Connector 11"/>
            <p:cNvCxnSpPr/>
            <p:nvPr/>
          </p:nvCxnSpPr>
          <p:spPr>
            <a:xfrm flipV="1">
              <a:off x="321501" y="-152613"/>
              <a:ext cx="777091" cy="1026475"/>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3" name="Straight Connector 12"/>
            <p:cNvCxnSpPr/>
            <p:nvPr/>
          </p:nvCxnSpPr>
          <p:spPr>
            <a:xfrm>
              <a:off x="321501" y="1085589"/>
              <a:ext cx="777091" cy="1003110"/>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3970562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314"/>
            <a:ext cx="10515600" cy="1325563"/>
          </a:xfrm>
        </p:spPr>
        <p:txBody>
          <a:bodyPr>
            <a:normAutofit/>
          </a:bodyPr>
          <a:lstStyle/>
          <a:p>
            <a:r>
              <a:rPr lang="en-US" sz="2800" b="1" dirty="0">
                <a:solidFill>
                  <a:prstClr val="black"/>
                </a:solidFill>
                <a:latin typeface="Times New Roman" panose="02020603050405020304" pitchFamily="18" charset="0"/>
                <a:cs typeface="Times New Roman" panose="02020603050405020304" pitchFamily="18" charset="0"/>
              </a:rPr>
              <a:t>Microstructure Observation (0SRA100) </a:t>
            </a:r>
          </a:p>
        </p:txBody>
      </p:sp>
      <p:sp>
        <p:nvSpPr>
          <p:cNvPr id="4" name="Slide Number Placeholder 3"/>
          <p:cNvSpPr>
            <a:spLocks noGrp="1"/>
          </p:cNvSpPr>
          <p:nvPr>
            <p:ph type="sldNum" sz="quarter" idx="12"/>
          </p:nvPr>
        </p:nvSpPr>
        <p:spPr/>
        <p:txBody>
          <a:bodyPr/>
          <a:lstStyle/>
          <a:p>
            <a:fld id="{047888C8-C036-413E-A3F3-0735EDD9D6A6}" type="slidenum">
              <a:rPr lang="en-AU" smtClean="0"/>
              <a:t>28</a:t>
            </a:fld>
            <a:endParaRPr lang="en-AU"/>
          </a:p>
        </p:txBody>
      </p:sp>
      <p:pic>
        <p:nvPicPr>
          <p:cNvPr id="8" name="Picture 7" descr="C:\Users\mk810\Dropbox\Share folders\Ali\UoN\Publications\RCA - Ben &amp; Issa\SEM EDS\Mix 2-S0\sample 2 - 01EDS map _A Si Ca Al.tif"/>
          <p:cNvPicPr/>
          <p:nvPr/>
        </p:nvPicPr>
        <p:blipFill>
          <a:blip r:embed="rId2">
            <a:extLst>
              <a:ext uri="{28A0092B-C50C-407E-A947-70E740481C1C}">
                <a14:useLocalDpi xmlns:a14="http://schemas.microsoft.com/office/drawing/2010/main" val="0"/>
              </a:ext>
            </a:extLst>
          </a:blip>
          <a:srcRect/>
          <a:stretch>
            <a:fillRect/>
          </a:stretch>
        </p:blipFill>
        <p:spPr bwMode="auto">
          <a:xfrm>
            <a:off x="6459359" y="1639399"/>
            <a:ext cx="5404104" cy="3962745"/>
          </a:xfrm>
          <a:prstGeom prst="rect">
            <a:avLst/>
          </a:prstGeom>
          <a:noFill/>
          <a:ln>
            <a:noFill/>
          </a:ln>
        </p:spPr>
      </p:pic>
      <p:grpSp>
        <p:nvGrpSpPr>
          <p:cNvPr id="9" name="Group 8"/>
          <p:cNvGrpSpPr/>
          <p:nvPr/>
        </p:nvGrpSpPr>
        <p:grpSpPr>
          <a:xfrm>
            <a:off x="869020" y="1639398"/>
            <a:ext cx="5394960" cy="3959352"/>
            <a:chOff x="0" y="0"/>
            <a:chExt cx="2838398" cy="2122805"/>
          </a:xfrm>
        </p:grpSpPr>
        <p:grpSp>
          <p:nvGrpSpPr>
            <p:cNvPr id="10" name="Group 9"/>
            <p:cNvGrpSpPr/>
            <p:nvPr/>
          </p:nvGrpSpPr>
          <p:grpSpPr>
            <a:xfrm>
              <a:off x="0" y="0"/>
              <a:ext cx="2838398" cy="2122805"/>
              <a:chOff x="0" y="0"/>
              <a:chExt cx="2838398" cy="2122805"/>
            </a:xfrm>
          </p:grpSpPr>
          <p:pic>
            <p:nvPicPr>
              <p:cNvPr id="12" name="Picture 11" descr="C:\Users\mk810\Dropbox\Share folders\Ali\UoN\Publications\FYPs\RCA - Ben &amp; Issa\SEM EDS\Mix 2-S0\sample 2 - 01.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830195" cy="2122805"/>
              </a:xfrm>
              <a:prstGeom prst="rect">
                <a:avLst/>
              </a:prstGeom>
              <a:noFill/>
              <a:ln>
                <a:noFill/>
              </a:ln>
            </p:spPr>
          </p:pic>
          <p:sp>
            <p:nvSpPr>
              <p:cNvPr id="13" name="Freeform 12"/>
              <p:cNvSpPr/>
              <p:nvPr/>
            </p:nvSpPr>
            <p:spPr>
              <a:xfrm>
                <a:off x="508557" y="15031"/>
                <a:ext cx="2329841" cy="1791221"/>
              </a:xfrm>
              <a:custGeom>
                <a:avLst/>
                <a:gdLst>
                  <a:gd name="connsiteX0" fmla="*/ 0 w 2329841"/>
                  <a:gd name="connsiteY0" fmla="*/ 0 h 1791221"/>
                  <a:gd name="connsiteX1" fmla="*/ 8350 w 2329841"/>
                  <a:gd name="connsiteY1" fmla="*/ 20876 h 1791221"/>
                  <a:gd name="connsiteX2" fmla="*/ 33403 w 2329841"/>
                  <a:gd name="connsiteY2" fmla="*/ 45928 h 1791221"/>
                  <a:gd name="connsiteX3" fmla="*/ 50104 w 2329841"/>
                  <a:gd name="connsiteY3" fmla="*/ 66805 h 1791221"/>
                  <a:gd name="connsiteX4" fmla="*/ 58455 w 2329841"/>
                  <a:gd name="connsiteY4" fmla="*/ 83506 h 1791221"/>
                  <a:gd name="connsiteX5" fmla="*/ 70981 w 2329841"/>
                  <a:gd name="connsiteY5" fmla="*/ 96032 h 1791221"/>
                  <a:gd name="connsiteX6" fmla="*/ 87682 w 2329841"/>
                  <a:gd name="connsiteY6" fmla="*/ 121084 h 1791221"/>
                  <a:gd name="connsiteX7" fmla="*/ 96033 w 2329841"/>
                  <a:gd name="connsiteY7" fmla="*/ 133611 h 1791221"/>
                  <a:gd name="connsiteX8" fmla="*/ 121085 w 2329841"/>
                  <a:gd name="connsiteY8" fmla="*/ 183715 h 1791221"/>
                  <a:gd name="connsiteX9" fmla="*/ 133611 w 2329841"/>
                  <a:gd name="connsiteY9" fmla="*/ 192065 h 1791221"/>
                  <a:gd name="connsiteX10" fmla="*/ 158663 w 2329841"/>
                  <a:gd name="connsiteY10" fmla="*/ 217117 h 1791221"/>
                  <a:gd name="connsiteX11" fmla="*/ 183715 w 2329841"/>
                  <a:gd name="connsiteY11" fmla="*/ 229643 h 1791221"/>
                  <a:gd name="connsiteX12" fmla="*/ 212942 w 2329841"/>
                  <a:gd name="connsiteY12" fmla="*/ 246345 h 1791221"/>
                  <a:gd name="connsiteX13" fmla="*/ 246345 w 2329841"/>
                  <a:gd name="connsiteY13" fmla="*/ 283923 h 1791221"/>
                  <a:gd name="connsiteX14" fmla="*/ 263046 w 2329841"/>
                  <a:gd name="connsiteY14" fmla="*/ 308975 h 1791221"/>
                  <a:gd name="connsiteX15" fmla="*/ 267222 w 2329841"/>
                  <a:gd name="connsiteY15" fmla="*/ 321501 h 1791221"/>
                  <a:gd name="connsiteX16" fmla="*/ 288098 w 2329841"/>
                  <a:gd name="connsiteY16" fmla="*/ 346553 h 1791221"/>
                  <a:gd name="connsiteX17" fmla="*/ 292274 w 2329841"/>
                  <a:gd name="connsiteY17" fmla="*/ 359079 h 1791221"/>
                  <a:gd name="connsiteX18" fmla="*/ 308975 w 2329841"/>
                  <a:gd name="connsiteY18" fmla="*/ 384131 h 1791221"/>
                  <a:gd name="connsiteX19" fmla="*/ 313150 w 2329841"/>
                  <a:gd name="connsiteY19" fmla="*/ 396657 h 1791221"/>
                  <a:gd name="connsiteX20" fmla="*/ 329852 w 2329841"/>
                  <a:gd name="connsiteY20" fmla="*/ 421709 h 1791221"/>
                  <a:gd name="connsiteX21" fmla="*/ 342378 w 2329841"/>
                  <a:gd name="connsiteY21" fmla="*/ 446761 h 1791221"/>
                  <a:gd name="connsiteX22" fmla="*/ 354904 w 2329841"/>
                  <a:gd name="connsiteY22" fmla="*/ 455112 h 1791221"/>
                  <a:gd name="connsiteX23" fmla="*/ 388307 w 2329841"/>
                  <a:gd name="connsiteY23" fmla="*/ 492690 h 1791221"/>
                  <a:gd name="connsiteX24" fmla="*/ 400833 w 2329841"/>
                  <a:gd name="connsiteY24" fmla="*/ 505216 h 1791221"/>
                  <a:gd name="connsiteX25" fmla="*/ 438411 w 2329841"/>
                  <a:gd name="connsiteY25" fmla="*/ 530268 h 1791221"/>
                  <a:gd name="connsiteX26" fmla="*/ 450937 w 2329841"/>
                  <a:gd name="connsiteY26" fmla="*/ 538619 h 1791221"/>
                  <a:gd name="connsiteX27" fmla="*/ 475989 w 2329841"/>
                  <a:gd name="connsiteY27" fmla="*/ 559495 h 1791221"/>
                  <a:gd name="connsiteX28" fmla="*/ 492690 w 2329841"/>
                  <a:gd name="connsiteY28" fmla="*/ 563671 h 1791221"/>
                  <a:gd name="connsiteX29" fmla="*/ 521918 w 2329841"/>
                  <a:gd name="connsiteY29" fmla="*/ 580372 h 1791221"/>
                  <a:gd name="connsiteX30" fmla="*/ 546970 w 2329841"/>
                  <a:gd name="connsiteY30" fmla="*/ 601249 h 1791221"/>
                  <a:gd name="connsiteX31" fmla="*/ 559496 w 2329841"/>
                  <a:gd name="connsiteY31" fmla="*/ 605424 h 1791221"/>
                  <a:gd name="connsiteX32" fmla="*/ 584548 w 2329841"/>
                  <a:gd name="connsiteY32" fmla="*/ 617950 h 1791221"/>
                  <a:gd name="connsiteX33" fmla="*/ 597074 w 2329841"/>
                  <a:gd name="connsiteY33" fmla="*/ 626301 h 1791221"/>
                  <a:gd name="connsiteX34" fmla="*/ 613775 w 2329841"/>
                  <a:gd name="connsiteY34" fmla="*/ 634652 h 1791221"/>
                  <a:gd name="connsiteX35" fmla="*/ 638827 w 2329841"/>
                  <a:gd name="connsiteY35" fmla="*/ 659704 h 1791221"/>
                  <a:gd name="connsiteX36" fmla="*/ 651353 w 2329841"/>
                  <a:gd name="connsiteY36" fmla="*/ 672230 h 1791221"/>
                  <a:gd name="connsiteX37" fmla="*/ 659704 w 2329841"/>
                  <a:gd name="connsiteY37" fmla="*/ 684756 h 1791221"/>
                  <a:gd name="connsiteX38" fmla="*/ 684756 w 2329841"/>
                  <a:gd name="connsiteY38" fmla="*/ 705632 h 1791221"/>
                  <a:gd name="connsiteX39" fmla="*/ 705633 w 2329841"/>
                  <a:gd name="connsiteY39" fmla="*/ 743211 h 1791221"/>
                  <a:gd name="connsiteX40" fmla="*/ 722334 w 2329841"/>
                  <a:gd name="connsiteY40" fmla="*/ 780789 h 1791221"/>
                  <a:gd name="connsiteX41" fmla="*/ 730685 w 2329841"/>
                  <a:gd name="connsiteY41" fmla="*/ 818367 h 1791221"/>
                  <a:gd name="connsiteX42" fmla="*/ 739035 w 2329841"/>
                  <a:gd name="connsiteY42" fmla="*/ 830893 h 1791221"/>
                  <a:gd name="connsiteX43" fmla="*/ 743211 w 2329841"/>
                  <a:gd name="connsiteY43" fmla="*/ 843419 h 1791221"/>
                  <a:gd name="connsiteX44" fmla="*/ 751561 w 2329841"/>
                  <a:gd name="connsiteY44" fmla="*/ 855945 h 1791221"/>
                  <a:gd name="connsiteX45" fmla="*/ 759912 w 2329841"/>
                  <a:gd name="connsiteY45" fmla="*/ 872646 h 1791221"/>
                  <a:gd name="connsiteX46" fmla="*/ 776613 w 2329841"/>
                  <a:gd name="connsiteY46" fmla="*/ 897698 h 1791221"/>
                  <a:gd name="connsiteX47" fmla="*/ 789140 w 2329841"/>
                  <a:gd name="connsiteY47" fmla="*/ 922750 h 1791221"/>
                  <a:gd name="connsiteX48" fmla="*/ 801666 w 2329841"/>
                  <a:gd name="connsiteY48" fmla="*/ 960328 h 1791221"/>
                  <a:gd name="connsiteX49" fmla="*/ 805841 w 2329841"/>
                  <a:gd name="connsiteY49" fmla="*/ 972854 h 1791221"/>
                  <a:gd name="connsiteX50" fmla="*/ 822542 w 2329841"/>
                  <a:gd name="connsiteY50" fmla="*/ 997906 h 1791221"/>
                  <a:gd name="connsiteX51" fmla="*/ 830893 w 2329841"/>
                  <a:gd name="connsiteY51" fmla="*/ 1010432 h 1791221"/>
                  <a:gd name="connsiteX52" fmla="*/ 839244 w 2329841"/>
                  <a:gd name="connsiteY52" fmla="*/ 1022958 h 1791221"/>
                  <a:gd name="connsiteX53" fmla="*/ 864296 w 2329841"/>
                  <a:gd name="connsiteY53" fmla="*/ 1048011 h 1791221"/>
                  <a:gd name="connsiteX54" fmla="*/ 876822 w 2329841"/>
                  <a:gd name="connsiteY54" fmla="*/ 1060537 h 1791221"/>
                  <a:gd name="connsiteX55" fmla="*/ 893523 w 2329841"/>
                  <a:gd name="connsiteY55" fmla="*/ 1085589 h 1791221"/>
                  <a:gd name="connsiteX56" fmla="*/ 918575 w 2329841"/>
                  <a:gd name="connsiteY56" fmla="*/ 1106465 h 1791221"/>
                  <a:gd name="connsiteX57" fmla="*/ 926926 w 2329841"/>
                  <a:gd name="connsiteY57" fmla="*/ 1118991 h 1791221"/>
                  <a:gd name="connsiteX58" fmla="*/ 939452 w 2329841"/>
                  <a:gd name="connsiteY58" fmla="*/ 1123167 h 1791221"/>
                  <a:gd name="connsiteX59" fmla="*/ 968679 w 2329841"/>
                  <a:gd name="connsiteY59" fmla="*/ 1135693 h 1791221"/>
                  <a:gd name="connsiteX60" fmla="*/ 993731 w 2329841"/>
                  <a:gd name="connsiteY60" fmla="*/ 1152394 h 1791221"/>
                  <a:gd name="connsiteX61" fmla="*/ 1006257 w 2329841"/>
                  <a:gd name="connsiteY61" fmla="*/ 1160745 h 1791221"/>
                  <a:gd name="connsiteX62" fmla="*/ 1014608 w 2329841"/>
                  <a:gd name="connsiteY62" fmla="*/ 1173271 h 1791221"/>
                  <a:gd name="connsiteX63" fmla="*/ 1039660 w 2329841"/>
                  <a:gd name="connsiteY63" fmla="*/ 1189972 h 1791221"/>
                  <a:gd name="connsiteX64" fmla="*/ 1064712 w 2329841"/>
                  <a:gd name="connsiteY64" fmla="*/ 1206674 h 1791221"/>
                  <a:gd name="connsiteX65" fmla="*/ 1077238 w 2329841"/>
                  <a:gd name="connsiteY65" fmla="*/ 1215024 h 1791221"/>
                  <a:gd name="connsiteX66" fmla="*/ 1089764 w 2329841"/>
                  <a:gd name="connsiteY66" fmla="*/ 1227550 h 1791221"/>
                  <a:gd name="connsiteX67" fmla="*/ 1098115 w 2329841"/>
                  <a:gd name="connsiteY67" fmla="*/ 1240076 h 1791221"/>
                  <a:gd name="connsiteX68" fmla="*/ 1110641 w 2329841"/>
                  <a:gd name="connsiteY68" fmla="*/ 1248427 h 1791221"/>
                  <a:gd name="connsiteX69" fmla="*/ 1118992 w 2329841"/>
                  <a:gd name="connsiteY69" fmla="*/ 1260953 h 1791221"/>
                  <a:gd name="connsiteX70" fmla="*/ 1131518 w 2329841"/>
                  <a:gd name="connsiteY70" fmla="*/ 1273479 h 1791221"/>
                  <a:gd name="connsiteX71" fmla="*/ 1135693 w 2329841"/>
                  <a:gd name="connsiteY71" fmla="*/ 1286005 h 1791221"/>
                  <a:gd name="connsiteX72" fmla="*/ 1156570 w 2329841"/>
                  <a:gd name="connsiteY72" fmla="*/ 1311057 h 1791221"/>
                  <a:gd name="connsiteX73" fmla="*/ 1173271 w 2329841"/>
                  <a:gd name="connsiteY73" fmla="*/ 1336109 h 1791221"/>
                  <a:gd name="connsiteX74" fmla="*/ 1198323 w 2329841"/>
                  <a:gd name="connsiteY74" fmla="*/ 1356986 h 1791221"/>
                  <a:gd name="connsiteX75" fmla="*/ 1210849 w 2329841"/>
                  <a:gd name="connsiteY75" fmla="*/ 1369512 h 1791221"/>
                  <a:gd name="connsiteX76" fmla="*/ 1235901 w 2329841"/>
                  <a:gd name="connsiteY76" fmla="*/ 1382038 h 1791221"/>
                  <a:gd name="connsiteX77" fmla="*/ 1260953 w 2329841"/>
                  <a:gd name="connsiteY77" fmla="*/ 1398739 h 1791221"/>
                  <a:gd name="connsiteX78" fmla="*/ 1273479 w 2329841"/>
                  <a:gd name="connsiteY78" fmla="*/ 1407090 h 1791221"/>
                  <a:gd name="connsiteX79" fmla="*/ 1298531 w 2329841"/>
                  <a:gd name="connsiteY79" fmla="*/ 1415441 h 1791221"/>
                  <a:gd name="connsiteX80" fmla="*/ 1336109 w 2329841"/>
                  <a:gd name="connsiteY80" fmla="*/ 1423791 h 1791221"/>
                  <a:gd name="connsiteX81" fmla="*/ 1348635 w 2329841"/>
                  <a:gd name="connsiteY81" fmla="*/ 1427967 h 1791221"/>
                  <a:gd name="connsiteX82" fmla="*/ 1365337 w 2329841"/>
                  <a:gd name="connsiteY82" fmla="*/ 1436317 h 1791221"/>
                  <a:gd name="connsiteX83" fmla="*/ 1377863 w 2329841"/>
                  <a:gd name="connsiteY83" fmla="*/ 1440493 h 1791221"/>
                  <a:gd name="connsiteX84" fmla="*/ 1402915 w 2329841"/>
                  <a:gd name="connsiteY84" fmla="*/ 1457194 h 1791221"/>
                  <a:gd name="connsiteX85" fmla="*/ 1427967 w 2329841"/>
                  <a:gd name="connsiteY85" fmla="*/ 1465545 h 1791221"/>
                  <a:gd name="connsiteX86" fmla="*/ 1440493 w 2329841"/>
                  <a:gd name="connsiteY86" fmla="*/ 1473895 h 1791221"/>
                  <a:gd name="connsiteX87" fmla="*/ 1478071 w 2329841"/>
                  <a:gd name="connsiteY87" fmla="*/ 1486421 h 1791221"/>
                  <a:gd name="connsiteX88" fmla="*/ 1490597 w 2329841"/>
                  <a:gd name="connsiteY88" fmla="*/ 1490597 h 1791221"/>
                  <a:gd name="connsiteX89" fmla="*/ 1507298 w 2329841"/>
                  <a:gd name="connsiteY89" fmla="*/ 1498948 h 1791221"/>
                  <a:gd name="connsiteX90" fmla="*/ 1519824 w 2329841"/>
                  <a:gd name="connsiteY90" fmla="*/ 1507298 h 1791221"/>
                  <a:gd name="connsiteX91" fmla="*/ 1544876 w 2329841"/>
                  <a:gd name="connsiteY91" fmla="*/ 1515649 h 1791221"/>
                  <a:gd name="connsiteX92" fmla="*/ 1557403 w 2329841"/>
                  <a:gd name="connsiteY92" fmla="*/ 1519824 h 1791221"/>
                  <a:gd name="connsiteX93" fmla="*/ 1594981 w 2329841"/>
                  <a:gd name="connsiteY93" fmla="*/ 1540701 h 1791221"/>
                  <a:gd name="connsiteX94" fmla="*/ 1620033 w 2329841"/>
                  <a:gd name="connsiteY94" fmla="*/ 1553227 h 1791221"/>
                  <a:gd name="connsiteX95" fmla="*/ 1632559 w 2329841"/>
                  <a:gd name="connsiteY95" fmla="*/ 1561578 h 1791221"/>
                  <a:gd name="connsiteX96" fmla="*/ 1670137 w 2329841"/>
                  <a:gd name="connsiteY96" fmla="*/ 1569928 h 1791221"/>
                  <a:gd name="connsiteX97" fmla="*/ 1695189 w 2329841"/>
                  <a:gd name="connsiteY97" fmla="*/ 1578279 h 1791221"/>
                  <a:gd name="connsiteX98" fmla="*/ 1728592 w 2329841"/>
                  <a:gd name="connsiteY98" fmla="*/ 1586630 h 1791221"/>
                  <a:gd name="connsiteX99" fmla="*/ 1757819 w 2329841"/>
                  <a:gd name="connsiteY99" fmla="*/ 1594980 h 1791221"/>
                  <a:gd name="connsiteX100" fmla="*/ 1816274 w 2329841"/>
                  <a:gd name="connsiteY100" fmla="*/ 1603331 h 1791221"/>
                  <a:gd name="connsiteX101" fmla="*/ 1832975 w 2329841"/>
                  <a:gd name="connsiteY101" fmla="*/ 1607506 h 1791221"/>
                  <a:gd name="connsiteX102" fmla="*/ 1878904 w 2329841"/>
                  <a:gd name="connsiteY102" fmla="*/ 1620032 h 1791221"/>
                  <a:gd name="connsiteX103" fmla="*/ 1924833 w 2329841"/>
                  <a:gd name="connsiteY103" fmla="*/ 1624208 h 1791221"/>
                  <a:gd name="connsiteX104" fmla="*/ 1941534 w 2329841"/>
                  <a:gd name="connsiteY104" fmla="*/ 1628383 h 1791221"/>
                  <a:gd name="connsiteX105" fmla="*/ 1966586 w 2329841"/>
                  <a:gd name="connsiteY105" fmla="*/ 1636734 h 1791221"/>
                  <a:gd name="connsiteX106" fmla="*/ 1987463 w 2329841"/>
                  <a:gd name="connsiteY106" fmla="*/ 1640909 h 1791221"/>
                  <a:gd name="connsiteX107" fmla="*/ 2012515 w 2329841"/>
                  <a:gd name="connsiteY107" fmla="*/ 1649260 h 1791221"/>
                  <a:gd name="connsiteX108" fmla="*/ 2037567 w 2329841"/>
                  <a:gd name="connsiteY108" fmla="*/ 1657611 h 1791221"/>
                  <a:gd name="connsiteX109" fmla="*/ 2070970 w 2329841"/>
                  <a:gd name="connsiteY109" fmla="*/ 1665961 h 1791221"/>
                  <a:gd name="connsiteX110" fmla="*/ 2096022 w 2329841"/>
                  <a:gd name="connsiteY110" fmla="*/ 1674312 h 1791221"/>
                  <a:gd name="connsiteX111" fmla="*/ 2121074 w 2329841"/>
                  <a:gd name="connsiteY111" fmla="*/ 1686838 h 1791221"/>
                  <a:gd name="connsiteX112" fmla="*/ 2133600 w 2329841"/>
                  <a:gd name="connsiteY112" fmla="*/ 1695189 h 1791221"/>
                  <a:gd name="connsiteX113" fmla="*/ 2167003 w 2329841"/>
                  <a:gd name="connsiteY113" fmla="*/ 1711890 h 1791221"/>
                  <a:gd name="connsiteX114" fmla="*/ 2183704 w 2329841"/>
                  <a:gd name="connsiteY114" fmla="*/ 1720241 h 1791221"/>
                  <a:gd name="connsiteX115" fmla="*/ 2196230 w 2329841"/>
                  <a:gd name="connsiteY115" fmla="*/ 1728591 h 1791221"/>
                  <a:gd name="connsiteX116" fmla="*/ 2212931 w 2329841"/>
                  <a:gd name="connsiteY116" fmla="*/ 1732767 h 1791221"/>
                  <a:gd name="connsiteX117" fmla="*/ 2237983 w 2329841"/>
                  <a:gd name="connsiteY117" fmla="*/ 1741117 h 1791221"/>
                  <a:gd name="connsiteX118" fmla="*/ 2263035 w 2329841"/>
                  <a:gd name="connsiteY118" fmla="*/ 1757819 h 1791221"/>
                  <a:gd name="connsiteX119" fmla="*/ 2288087 w 2329841"/>
                  <a:gd name="connsiteY119" fmla="*/ 1766169 h 1791221"/>
                  <a:gd name="connsiteX120" fmla="*/ 2300613 w 2329841"/>
                  <a:gd name="connsiteY120" fmla="*/ 1774520 h 1791221"/>
                  <a:gd name="connsiteX121" fmla="*/ 2329841 w 2329841"/>
                  <a:gd name="connsiteY121" fmla="*/ 1791221 h 179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329841" h="1791221">
                    <a:moveTo>
                      <a:pt x="0" y="0"/>
                    </a:moveTo>
                    <a:cubicBezTo>
                      <a:pt x="2783" y="6959"/>
                      <a:pt x="3942" y="14815"/>
                      <a:pt x="8350" y="20876"/>
                    </a:cubicBezTo>
                    <a:cubicBezTo>
                      <a:pt x="15296" y="30427"/>
                      <a:pt x="33403" y="45928"/>
                      <a:pt x="33403" y="45928"/>
                    </a:cubicBezTo>
                    <a:cubicBezTo>
                      <a:pt x="43370" y="75833"/>
                      <a:pt x="29121" y="41625"/>
                      <a:pt x="50104" y="66805"/>
                    </a:cubicBezTo>
                    <a:cubicBezTo>
                      <a:pt x="54089" y="71587"/>
                      <a:pt x="54837" y="78441"/>
                      <a:pt x="58455" y="83506"/>
                    </a:cubicBezTo>
                    <a:cubicBezTo>
                      <a:pt x="61887" y="88311"/>
                      <a:pt x="67356" y="91371"/>
                      <a:pt x="70981" y="96032"/>
                    </a:cubicBezTo>
                    <a:cubicBezTo>
                      <a:pt x="77143" y="103954"/>
                      <a:pt x="82115" y="112733"/>
                      <a:pt x="87682" y="121084"/>
                    </a:cubicBezTo>
                    <a:lnTo>
                      <a:pt x="96033" y="133611"/>
                    </a:lnTo>
                    <a:cubicBezTo>
                      <a:pt x="100796" y="147903"/>
                      <a:pt x="107208" y="174464"/>
                      <a:pt x="121085" y="183715"/>
                    </a:cubicBezTo>
                    <a:cubicBezTo>
                      <a:pt x="125260" y="186498"/>
                      <a:pt x="129860" y="188731"/>
                      <a:pt x="133611" y="192065"/>
                    </a:cubicBezTo>
                    <a:cubicBezTo>
                      <a:pt x="142438" y="199911"/>
                      <a:pt x="147460" y="213382"/>
                      <a:pt x="158663" y="217117"/>
                    </a:cubicBezTo>
                    <a:cubicBezTo>
                      <a:pt x="181627" y="224773"/>
                      <a:pt x="161053" y="216694"/>
                      <a:pt x="183715" y="229643"/>
                    </a:cubicBezTo>
                    <a:cubicBezTo>
                      <a:pt x="194300" y="235691"/>
                      <a:pt x="203787" y="238207"/>
                      <a:pt x="212942" y="246345"/>
                    </a:cubicBezTo>
                    <a:cubicBezTo>
                      <a:pt x="236342" y="267145"/>
                      <a:pt x="233653" y="264885"/>
                      <a:pt x="246345" y="283923"/>
                    </a:cubicBezTo>
                    <a:cubicBezTo>
                      <a:pt x="256271" y="313704"/>
                      <a:pt x="242197" y="277703"/>
                      <a:pt x="263046" y="308975"/>
                    </a:cubicBezTo>
                    <a:cubicBezTo>
                      <a:pt x="265487" y="312637"/>
                      <a:pt x="265254" y="317564"/>
                      <a:pt x="267222" y="321501"/>
                    </a:cubicBezTo>
                    <a:cubicBezTo>
                      <a:pt x="273036" y="333129"/>
                      <a:pt x="278862" y="337317"/>
                      <a:pt x="288098" y="346553"/>
                    </a:cubicBezTo>
                    <a:cubicBezTo>
                      <a:pt x="289490" y="350728"/>
                      <a:pt x="290137" y="355232"/>
                      <a:pt x="292274" y="359079"/>
                    </a:cubicBezTo>
                    <a:cubicBezTo>
                      <a:pt x="297148" y="367852"/>
                      <a:pt x="308975" y="384131"/>
                      <a:pt x="308975" y="384131"/>
                    </a:cubicBezTo>
                    <a:cubicBezTo>
                      <a:pt x="310367" y="388306"/>
                      <a:pt x="311013" y="392810"/>
                      <a:pt x="313150" y="396657"/>
                    </a:cubicBezTo>
                    <a:cubicBezTo>
                      <a:pt x="318024" y="405430"/>
                      <a:pt x="329852" y="421709"/>
                      <a:pt x="329852" y="421709"/>
                    </a:cubicBezTo>
                    <a:cubicBezTo>
                      <a:pt x="333248" y="431898"/>
                      <a:pt x="334283" y="438666"/>
                      <a:pt x="342378" y="446761"/>
                    </a:cubicBezTo>
                    <a:cubicBezTo>
                      <a:pt x="345926" y="450309"/>
                      <a:pt x="350729" y="452328"/>
                      <a:pt x="354904" y="455112"/>
                    </a:cubicBezTo>
                    <a:cubicBezTo>
                      <a:pt x="369806" y="477464"/>
                      <a:pt x="359707" y="464090"/>
                      <a:pt x="388307" y="492690"/>
                    </a:cubicBezTo>
                    <a:cubicBezTo>
                      <a:pt x="392482" y="496865"/>
                      <a:pt x="395920" y="501941"/>
                      <a:pt x="400833" y="505216"/>
                    </a:cubicBezTo>
                    <a:lnTo>
                      <a:pt x="438411" y="530268"/>
                    </a:lnTo>
                    <a:cubicBezTo>
                      <a:pt x="442586" y="533052"/>
                      <a:pt x="447389" y="535071"/>
                      <a:pt x="450937" y="538619"/>
                    </a:cubicBezTo>
                    <a:cubicBezTo>
                      <a:pt x="458463" y="546145"/>
                      <a:pt x="465814" y="555134"/>
                      <a:pt x="475989" y="559495"/>
                    </a:cubicBezTo>
                    <a:cubicBezTo>
                      <a:pt x="481263" y="561755"/>
                      <a:pt x="487123" y="562279"/>
                      <a:pt x="492690" y="563671"/>
                    </a:cubicBezTo>
                    <a:cubicBezTo>
                      <a:pt x="533082" y="593964"/>
                      <a:pt x="490034" y="564430"/>
                      <a:pt x="521918" y="580372"/>
                    </a:cubicBezTo>
                    <a:cubicBezTo>
                      <a:pt x="549239" y="594032"/>
                      <a:pt x="519268" y="582781"/>
                      <a:pt x="546970" y="601249"/>
                    </a:cubicBezTo>
                    <a:cubicBezTo>
                      <a:pt x="550632" y="603690"/>
                      <a:pt x="555321" y="604032"/>
                      <a:pt x="559496" y="605424"/>
                    </a:cubicBezTo>
                    <a:cubicBezTo>
                      <a:pt x="595394" y="629357"/>
                      <a:pt x="549975" y="600663"/>
                      <a:pt x="584548" y="617950"/>
                    </a:cubicBezTo>
                    <a:cubicBezTo>
                      <a:pt x="589036" y="620194"/>
                      <a:pt x="592717" y="623811"/>
                      <a:pt x="597074" y="626301"/>
                    </a:cubicBezTo>
                    <a:cubicBezTo>
                      <a:pt x="602478" y="629389"/>
                      <a:pt x="608915" y="630764"/>
                      <a:pt x="613775" y="634652"/>
                    </a:cubicBezTo>
                    <a:cubicBezTo>
                      <a:pt x="622997" y="642029"/>
                      <a:pt x="630476" y="651353"/>
                      <a:pt x="638827" y="659704"/>
                    </a:cubicBezTo>
                    <a:cubicBezTo>
                      <a:pt x="643002" y="663879"/>
                      <a:pt x="648078" y="667317"/>
                      <a:pt x="651353" y="672230"/>
                    </a:cubicBezTo>
                    <a:cubicBezTo>
                      <a:pt x="654137" y="676405"/>
                      <a:pt x="656156" y="681208"/>
                      <a:pt x="659704" y="684756"/>
                    </a:cubicBezTo>
                    <a:cubicBezTo>
                      <a:pt x="683827" y="708878"/>
                      <a:pt x="660817" y="674853"/>
                      <a:pt x="684756" y="705632"/>
                    </a:cubicBezTo>
                    <a:cubicBezTo>
                      <a:pt x="721609" y="753015"/>
                      <a:pt x="690516" y="712976"/>
                      <a:pt x="705633" y="743211"/>
                    </a:cubicBezTo>
                    <a:cubicBezTo>
                      <a:pt x="716270" y="764485"/>
                      <a:pt x="716949" y="748478"/>
                      <a:pt x="722334" y="780789"/>
                    </a:cubicBezTo>
                    <a:cubicBezTo>
                      <a:pt x="723939" y="790418"/>
                      <a:pt x="725544" y="808085"/>
                      <a:pt x="730685" y="818367"/>
                    </a:cubicBezTo>
                    <a:cubicBezTo>
                      <a:pt x="732929" y="822855"/>
                      <a:pt x="736791" y="826405"/>
                      <a:pt x="739035" y="830893"/>
                    </a:cubicBezTo>
                    <a:cubicBezTo>
                      <a:pt x="741003" y="834830"/>
                      <a:pt x="741243" y="839482"/>
                      <a:pt x="743211" y="843419"/>
                    </a:cubicBezTo>
                    <a:cubicBezTo>
                      <a:pt x="745455" y="847907"/>
                      <a:pt x="749071" y="851588"/>
                      <a:pt x="751561" y="855945"/>
                    </a:cubicBezTo>
                    <a:cubicBezTo>
                      <a:pt x="754649" y="861349"/>
                      <a:pt x="756710" y="867309"/>
                      <a:pt x="759912" y="872646"/>
                    </a:cubicBezTo>
                    <a:cubicBezTo>
                      <a:pt x="765076" y="881252"/>
                      <a:pt x="773439" y="888177"/>
                      <a:pt x="776613" y="897698"/>
                    </a:cubicBezTo>
                    <a:cubicBezTo>
                      <a:pt x="782376" y="914985"/>
                      <a:pt x="778348" y="906562"/>
                      <a:pt x="789140" y="922750"/>
                    </a:cubicBezTo>
                    <a:lnTo>
                      <a:pt x="801666" y="960328"/>
                    </a:lnTo>
                    <a:cubicBezTo>
                      <a:pt x="803058" y="964503"/>
                      <a:pt x="803400" y="969192"/>
                      <a:pt x="805841" y="972854"/>
                    </a:cubicBezTo>
                    <a:lnTo>
                      <a:pt x="822542" y="997906"/>
                    </a:lnTo>
                    <a:lnTo>
                      <a:pt x="830893" y="1010432"/>
                    </a:lnTo>
                    <a:cubicBezTo>
                      <a:pt x="833677" y="1014607"/>
                      <a:pt x="835696" y="1019410"/>
                      <a:pt x="839244" y="1022958"/>
                    </a:cubicBezTo>
                    <a:lnTo>
                      <a:pt x="864296" y="1048011"/>
                    </a:lnTo>
                    <a:cubicBezTo>
                      <a:pt x="868471" y="1052186"/>
                      <a:pt x="873547" y="1055624"/>
                      <a:pt x="876822" y="1060537"/>
                    </a:cubicBezTo>
                    <a:cubicBezTo>
                      <a:pt x="882389" y="1068888"/>
                      <a:pt x="885172" y="1080022"/>
                      <a:pt x="893523" y="1085589"/>
                    </a:cubicBezTo>
                    <a:cubicBezTo>
                      <a:pt x="905840" y="1093800"/>
                      <a:pt x="908528" y="1094408"/>
                      <a:pt x="918575" y="1106465"/>
                    </a:cubicBezTo>
                    <a:cubicBezTo>
                      <a:pt x="921788" y="1110320"/>
                      <a:pt x="923007" y="1115856"/>
                      <a:pt x="926926" y="1118991"/>
                    </a:cubicBezTo>
                    <a:cubicBezTo>
                      <a:pt x="930363" y="1121740"/>
                      <a:pt x="935515" y="1121199"/>
                      <a:pt x="939452" y="1123167"/>
                    </a:cubicBezTo>
                    <a:cubicBezTo>
                      <a:pt x="968285" y="1137583"/>
                      <a:pt x="933922" y="1127002"/>
                      <a:pt x="968679" y="1135693"/>
                    </a:cubicBezTo>
                    <a:lnTo>
                      <a:pt x="993731" y="1152394"/>
                    </a:lnTo>
                    <a:lnTo>
                      <a:pt x="1006257" y="1160745"/>
                    </a:lnTo>
                    <a:cubicBezTo>
                      <a:pt x="1009041" y="1164920"/>
                      <a:pt x="1010831" y="1169967"/>
                      <a:pt x="1014608" y="1173271"/>
                    </a:cubicBezTo>
                    <a:cubicBezTo>
                      <a:pt x="1022161" y="1179880"/>
                      <a:pt x="1031309" y="1184405"/>
                      <a:pt x="1039660" y="1189972"/>
                    </a:cubicBezTo>
                    <a:lnTo>
                      <a:pt x="1064712" y="1206674"/>
                    </a:lnTo>
                    <a:cubicBezTo>
                      <a:pt x="1068887" y="1209457"/>
                      <a:pt x="1073690" y="1211476"/>
                      <a:pt x="1077238" y="1215024"/>
                    </a:cubicBezTo>
                    <a:cubicBezTo>
                      <a:pt x="1081413" y="1219199"/>
                      <a:pt x="1085984" y="1223014"/>
                      <a:pt x="1089764" y="1227550"/>
                    </a:cubicBezTo>
                    <a:cubicBezTo>
                      <a:pt x="1092977" y="1231405"/>
                      <a:pt x="1094567" y="1236528"/>
                      <a:pt x="1098115" y="1240076"/>
                    </a:cubicBezTo>
                    <a:cubicBezTo>
                      <a:pt x="1101663" y="1243624"/>
                      <a:pt x="1106466" y="1245643"/>
                      <a:pt x="1110641" y="1248427"/>
                    </a:cubicBezTo>
                    <a:cubicBezTo>
                      <a:pt x="1113425" y="1252602"/>
                      <a:pt x="1115779" y="1257098"/>
                      <a:pt x="1118992" y="1260953"/>
                    </a:cubicBezTo>
                    <a:cubicBezTo>
                      <a:pt x="1122772" y="1265489"/>
                      <a:pt x="1128243" y="1268566"/>
                      <a:pt x="1131518" y="1273479"/>
                    </a:cubicBezTo>
                    <a:cubicBezTo>
                      <a:pt x="1133959" y="1277141"/>
                      <a:pt x="1133725" y="1282068"/>
                      <a:pt x="1135693" y="1286005"/>
                    </a:cubicBezTo>
                    <a:cubicBezTo>
                      <a:pt x="1144645" y="1303908"/>
                      <a:pt x="1143643" y="1294437"/>
                      <a:pt x="1156570" y="1311057"/>
                    </a:cubicBezTo>
                    <a:cubicBezTo>
                      <a:pt x="1162732" y="1318979"/>
                      <a:pt x="1166174" y="1329012"/>
                      <a:pt x="1173271" y="1336109"/>
                    </a:cubicBezTo>
                    <a:cubicBezTo>
                      <a:pt x="1209866" y="1372704"/>
                      <a:pt x="1163445" y="1327920"/>
                      <a:pt x="1198323" y="1356986"/>
                    </a:cubicBezTo>
                    <a:cubicBezTo>
                      <a:pt x="1202859" y="1360766"/>
                      <a:pt x="1206313" y="1365732"/>
                      <a:pt x="1210849" y="1369512"/>
                    </a:cubicBezTo>
                    <a:cubicBezTo>
                      <a:pt x="1221642" y="1378506"/>
                      <a:pt x="1223346" y="1377853"/>
                      <a:pt x="1235901" y="1382038"/>
                    </a:cubicBezTo>
                    <a:lnTo>
                      <a:pt x="1260953" y="1398739"/>
                    </a:lnTo>
                    <a:cubicBezTo>
                      <a:pt x="1265128" y="1401523"/>
                      <a:pt x="1268718" y="1405503"/>
                      <a:pt x="1273479" y="1407090"/>
                    </a:cubicBezTo>
                    <a:cubicBezTo>
                      <a:pt x="1281830" y="1409874"/>
                      <a:pt x="1289899" y="1413715"/>
                      <a:pt x="1298531" y="1415441"/>
                    </a:cubicBezTo>
                    <a:cubicBezTo>
                      <a:pt x="1312876" y="1418310"/>
                      <a:pt x="1322355" y="1419861"/>
                      <a:pt x="1336109" y="1423791"/>
                    </a:cubicBezTo>
                    <a:cubicBezTo>
                      <a:pt x="1340341" y="1425000"/>
                      <a:pt x="1344590" y="1426233"/>
                      <a:pt x="1348635" y="1427967"/>
                    </a:cubicBezTo>
                    <a:cubicBezTo>
                      <a:pt x="1354356" y="1430419"/>
                      <a:pt x="1359616" y="1433865"/>
                      <a:pt x="1365337" y="1436317"/>
                    </a:cubicBezTo>
                    <a:cubicBezTo>
                      <a:pt x="1369382" y="1438051"/>
                      <a:pt x="1374016" y="1438356"/>
                      <a:pt x="1377863" y="1440493"/>
                    </a:cubicBezTo>
                    <a:cubicBezTo>
                      <a:pt x="1386636" y="1445367"/>
                      <a:pt x="1393394" y="1454020"/>
                      <a:pt x="1402915" y="1457194"/>
                    </a:cubicBezTo>
                    <a:cubicBezTo>
                      <a:pt x="1411266" y="1459978"/>
                      <a:pt x="1420643" y="1460663"/>
                      <a:pt x="1427967" y="1465545"/>
                    </a:cubicBezTo>
                    <a:cubicBezTo>
                      <a:pt x="1432142" y="1468328"/>
                      <a:pt x="1435907" y="1471857"/>
                      <a:pt x="1440493" y="1473895"/>
                    </a:cubicBezTo>
                    <a:cubicBezTo>
                      <a:pt x="1440508" y="1473902"/>
                      <a:pt x="1471800" y="1484331"/>
                      <a:pt x="1478071" y="1486421"/>
                    </a:cubicBezTo>
                    <a:cubicBezTo>
                      <a:pt x="1482246" y="1487813"/>
                      <a:pt x="1486660" y="1488629"/>
                      <a:pt x="1490597" y="1490597"/>
                    </a:cubicBezTo>
                    <a:cubicBezTo>
                      <a:pt x="1496164" y="1493381"/>
                      <a:pt x="1501894" y="1495860"/>
                      <a:pt x="1507298" y="1498948"/>
                    </a:cubicBezTo>
                    <a:cubicBezTo>
                      <a:pt x="1511655" y="1501438"/>
                      <a:pt x="1515238" y="1505260"/>
                      <a:pt x="1519824" y="1507298"/>
                    </a:cubicBezTo>
                    <a:cubicBezTo>
                      <a:pt x="1527868" y="1510873"/>
                      <a:pt x="1536525" y="1512865"/>
                      <a:pt x="1544876" y="1515649"/>
                    </a:cubicBezTo>
                    <a:lnTo>
                      <a:pt x="1557403" y="1519824"/>
                    </a:lnTo>
                    <a:cubicBezTo>
                      <a:pt x="1586117" y="1538967"/>
                      <a:pt x="1572934" y="1533352"/>
                      <a:pt x="1594981" y="1540701"/>
                    </a:cubicBezTo>
                    <a:cubicBezTo>
                      <a:pt x="1630879" y="1564634"/>
                      <a:pt x="1585460" y="1535940"/>
                      <a:pt x="1620033" y="1553227"/>
                    </a:cubicBezTo>
                    <a:cubicBezTo>
                      <a:pt x="1624521" y="1555471"/>
                      <a:pt x="1627947" y="1559601"/>
                      <a:pt x="1632559" y="1561578"/>
                    </a:cubicBezTo>
                    <a:cubicBezTo>
                      <a:pt x="1639120" y="1564390"/>
                      <a:pt x="1664688" y="1568442"/>
                      <a:pt x="1670137" y="1569928"/>
                    </a:cubicBezTo>
                    <a:cubicBezTo>
                      <a:pt x="1678629" y="1572244"/>
                      <a:pt x="1686649" y="1576144"/>
                      <a:pt x="1695189" y="1578279"/>
                    </a:cubicBezTo>
                    <a:cubicBezTo>
                      <a:pt x="1706323" y="1581063"/>
                      <a:pt x="1717704" y="1583001"/>
                      <a:pt x="1728592" y="1586630"/>
                    </a:cubicBezTo>
                    <a:cubicBezTo>
                      <a:pt x="1742543" y="1591280"/>
                      <a:pt x="1742088" y="1591484"/>
                      <a:pt x="1757819" y="1594980"/>
                    </a:cubicBezTo>
                    <a:cubicBezTo>
                      <a:pt x="1784414" y="1600890"/>
                      <a:pt x="1783434" y="1599682"/>
                      <a:pt x="1816274" y="1603331"/>
                    </a:cubicBezTo>
                    <a:cubicBezTo>
                      <a:pt x="1821841" y="1604723"/>
                      <a:pt x="1827479" y="1605857"/>
                      <a:pt x="1832975" y="1607506"/>
                    </a:cubicBezTo>
                    <a:cubicBezTo>
                      <a:pt x="1855135" y="1614154"/>
                      <a:pt x="1857156" y="1617313"/>
                      <a:pt x="1878904" y="1620032"/>
                    </a:cubicBezTo>
                    <a:cubicBezTo>
                      <a:pt x="1894158" y="1621939"/>
                      <a:pt x="1909523" y="1622816"/>
                      <a:pt x="1924833" y="1624208"/>
                    </a:cubicBezTo>
                    <a:cubicBezTo>
                      <a:pt x="1930400" y="1625600"/>
                      <a:pt x="1936038" y="1626734"/>
                      <a:pt x="1941534" y="1628383"/>
                    </a:cubicBezTo>
                    <a:cubicBezTo>
                      <a:pt x="1949965" y="1630912"/>
                      <a:pt x="1957954" y="1635008"/>
                      <a:pt x="1966586" y="1636734"/>
                    </a:cubicBezTo>
                    <a:cubicBezTo>
                      <a:pt x="1973545" y="1638126"/>
                      <a:pt x="1980616" y="1639042"/>
                      <a:pt x="1987463" y="1640909"/>
                    </a:cubicBezTo>
                    <a:cubicBezTo>
                      <a:pt x="1995955" y="1643225"/>
                      <a:pt x="2004164" y="1646476"/>
                      <a:pt x="2012515" y="1649260"/>
                    </a:cubicBezTo>
                    <a:lnTo>
                      <a:pt x="2037567" y="1657611"/>
                    </a:lnTo>
                    <a:cubicBezTo>
                      <a:pt x="2075569" y="1670278"/>
                      <a:pt x="2015554" y="1650848"/>
                      <a:pt x="2070970" y="1665961"/>
                    </a:cubicBezTo>
                    <a:cubicBezTo>
                      <a:pt x="2079462" y="1668277"/>
                      <a:pt x="2096022" y="1674312"/>
                      <a:pt x="2096022" y="1674312"/>
                    </a:cubicBezTo>
                    <a:cubicBezTo>
                      <a:pt x="2131920" y="1698245"/>
                      <a:pt x="2086501" y="1669551"/>
                      <a:pt x="2121074" y="1686838"/>
                    </a:cubicBezTo>
                    <a:cubicBezTo>
                      <a:pt x="2125562" y="1689082"/>
                      <a:pt x="2129195" y="1692786"/>
                      <a:pt x="2133600" y="1695189"/>
                    </a:cubicBezTo>
                    <a:cubicBezTo>
                      <a:pt x="2144528" y="1701150"/>
                      <a:pt x="2155869" y="1706323"/>
                      <a:pt x="2167003" y="1711890"/>
                    </a:cubicBezTo>
                    <a:cubicBezTo>
                      <a:pt x="2172570" y="1714674"/>
                      <a:pt x="2178525" y="1716789"/>
                      <a:pt x="2183704" y="1720241"/>
                    </a:cubicBezTo>
                    <a:cubicBezTo>
                      <a:pt x="2187879" y="1723024"/>
                      <a:pt x="2191618" y="1726614"/>
                      <a:pt x="2196230" y="1728591"/>
                    </a:cubicBezTo>
                    <a:cubicBezTo>
                      <a:pt x="2201504" y="1730851"/>
                      <a:pt x="2207435" y="1731118"/>
                      <a:pt x="2212931" y="1732767"/>
                    </a:cubicBezTo>
                    <a:cubicBezTo>
                      <a:pt x="2221362" y="1735296"/>
                      <a:pt x="2237983" y="1741117"/>
                      <a:pt x="2237983" y="1741117"/>
                    </a:cubicBezTo>
                    <a:cubicBezTo>
                      <a:pt x="2246334" y="1746684"/>
                      <a:pt x="2253514" y="1754645"/>
                      <a:pt x="2263035" y="1757819"/>
                    </a:cubicBezTo>
                    <a:lnTo>
                      <a:pt x="2288087" y="1766169"/>
                    </a:lnTo>
                    <a:cubicBezTo>
                      <a:pt x="2292262" y="1768953"/>
                      <a:pt x="2296027" y="1772482"/>
                      <a:pt x="2300613" y="1774520"/>
                    </a:cubicBezTo>
                    <a:cubicBezTo>
                      <a:pt x="2330619" y="1787856"/>
                      <a:pt x="2321022" y="1773583"/>
                      <a:pt x="2329841" y="1791221"/>
                    </a:cubicBezTo>
                  </a:path>
                </a:pathLst>
              </a:cu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13"/>
              <p:cNvSpPr/>
              <p:nvPr/>
            </p:nvSpPr>
            <p:spPr>
              <a:xfrm>
                <a:off x="688932" y="20042"/>
                <a:ext cx="2137775" cy="1611682"/>
              </a:xfrm>
              <a:custGeom>
                <a:avLst/>
                <a:gdLst>
                  <a:gd name="connsiteX0" fmla="*/ 0 w 2137775"/>
                  <a:gd name="connsiteY0" fmla="*/ 0 h 1611682"/>
                  <a:gd name="connsiteX1" fmla="*/ 12526 w 2137775"/>
                  <a:gd name="connsiteY1" fmla="*/ 33403 h 1611682"/>
                  <a:gd name="connsiteX2" fmla="*/ 16701 w 2137775"/>
                  <a:gd name="connsiteY2" fmla="*/ 45929 h 1611682"/>
                  <a:gd name="connsiteX3" fmla="*/ 33402 w 2137775"/>
                  <a:gd name="connsiteY3" fmla="*/ 70981 h 1611682"/>
                  <a:gd name="connsiteX4" fmla="*/ 54279 w 2137775"/>
                  <a:gd name="connsiteY4" fmla="*/ 108559 h 1611682"/>
                  <a:gd name="connsiteX5" fmla="*/ 79331 w 2137775"/>
                  <a:gd name="connsiteY5" fmla="*/ 133611 h 1611682"/>
                  <a:gd name="connsiteX6" fmla="*/ 104383 w 2137775"/>
                  <a:gd name="connsiteY6" fmla="*/ 141962 h 1611682"/>
                  <a:gd name="connsiteX7" fmla="*/ 116909 w 2137775"/>
                  <a:gd name="connsiteY7" fmla="*/ 146137 h 1611682"/>
                  <a:gd name="connsiteX8" fmla="*/ 141961 w 2137775"/>
                  <a:gd name="connsiteY8" fmla="*/ 162838 h 1611682"/>
                  <a:gd name="connsiteX9" fmla="*/ 154487 w 2137775"/>
                  <a:gd name="connsiteY9" fmla="*/ 171189 h 1611682"/>
                  <a:gd name="connsiteX10" fmla="*/ 167013 w 2137775"/>
                  <a:gd name="connsiteY10" fmla="*/ 175364 h 1611682"/>
                  <a:gd name="connsiteX11" fmla="*/ 179539 w 2137775"/>
                  <a:gd name="connsiteY11" fmla="*/ 183715 h 1611682"/>
                  <a:gd name="connsiteX12" fmla="*/ 204591 w 2137775"/>
                  <a:gd name="connsiteY12" fmla="*/ 204592 h 1611682"/>
                  <a:gd name="connsiteX13" fmla="*/ 212942 w 2137775"/>
                  <a:gd name="connsiteY13" fmla="*/ 229644 h 1611682"/>
                  <a:gd name="connsiteX14" fmla="*/ 217117 w 2137775"/>
                  <a:gd name="connsiteY14" fmla="*/ 250520 h 1611682"/>
                  <a:gd name="connsiteX15" fmla="*/ 225468 w 2137775"/>
                  <a:gd name="connsiteY15" fmla="*/ 275573 h 1611682"/>
                  <a:gd name="connsiteX16" fmla="*/ 229643 w 2137775"/>
                  <a:gd name="connsiteY16" fmla="*/ 288099 h 1611682"/>
                  <a:gd name="connsiteX17" fmla="*/ 250520 w 2137775"/>
                  <a:gd name="connsiteY17" fmla="*/ 313151 h 1611682"/>
                  <a:gd name="connsiteX18" fmla="*/ 263046 w 2137775"/>
                  <a:gd name="connsiteY18" fmla="*/ 321501 h 1611682"/>
                  <a:gd name="connsiteX19" fmla="*/ 275572 w 2137775"/>
                  <a:gd name="connsiteY19" fmla="*/ 334027 h 1611682"/>
                  <a:gd name="connsiteX20" fmla="*/ 283923 w 2137775"/>
                  <a:gd name="connsiteY20" fmla="*/ 346553 h 1611682"/>
                  <a:gd name="connsiteX21" fmla="*/ 321501 w 2137775"/>
                  <a:gd name="connsiteY21" fmla="*/ 371605 h 1611682"/>
                  <a:gd name="connsiteX22" fmla="*/ 334027 w 2137775"/>
                  <a:gd name="connsiteY22" fmla="*/ 379956 h 1611682"/>
                  <a:gd name="connsiteX23" fmla="*/ 359079 w 2137775"/>
                  <a:gd name="connsiteY23" fmla="*/ 388307 h 1611682"/>
                  <a:gd name="connsiteX24" fmla="*/ 384131 w 2137775"/>
                  <a:gd name="connsiteY24" fmla="*/ 409183 h 1611682"/>
                  <a:gd name="connsiteX25" fmla="*/ 400832 w 2137775"/>
                  <a:gd name="connsiteY25" fmla="*/ 421709 h 1611682"/>
                  <a:gd name="connsiteX26" fmla="*/ 425884 w 2137775"/>
                  <a:gd name="connsiteY26" fmla="*/ 430060 h 1611682"/>
                  <a:gd name="connsiteX27" fmla="*/ 438410 w 2137775"/>
                  <a:gd name="connsiteY27" fmla="*/ 438411 h 1611682"/>
                  <a:gd name="connsiteX28" fmla="*/ 450936 w 2137775"/>
                  <a:gd name="connsiteY28" fmla="*/ 442586 h 1611682"/>
                  <a:gd name="connsiteX29" fmla="*/ 467638 w 2137775"/>
                  <a:gd name="connsiteY29" fmla="*/ 467638 h 1611682"/>
                  <a:gd name="connsiteX30" fmla="*/ 492690 w 2137775"/>
                  <a:gd name="connsiteY30" fmla="*/ 488515 h 1611682"/>
                  <a:gd name="connsiteX31" fmla="*/ 513567 w 2137775"/>
                  <a:gd name="connsiteY31" fmla="*/ 513567 h 1611682"/>
                  <a:gd name="connsiteX32" fmla="*/ 526093 w 2137775"/>
                  <a:gd name="connsiteY32" fmla="*/ 517742 h 1611682"/>
                  <a:gd name="connsiteX33" fmla="*/ 542794 w 2137775"/>
                  <a:gd name="connsiteY33" fmla="*/ 542794 h 1611682"/>
                  <a:gd name="connsiteX34" fmla="*/ 567846 w 2137775"/>
                  <a:gd name="connsiteY34" fmla="*/ 559496 h 1611682"/>
                  <a:gd name="connsiteX35" fmla="*/ 584547 w 2137775"/>
                  <a:gd name="connsiteY35" fmla="*/ 584548 h 1611682"/>
                  <a:gd name="connsiteX36" fmla="*/ 597073 w 2137775"/>
                  <a:gd name="connsiteY36" fmla="*/ 622126 h 1611682"/>
                  <a:gd name="connsiteX37" fmla="*/ 601249 w 2137775"/>
                  <a:gd name="connsiteY37" fmla="*/ 634652 h 1611682"/>
                  <a:gd name="connsiteX38" fmla="*/ 609600 w 2137775"/>
                  <a:gd name="connsiteY38" fmla="*/ 647178 h 1611682"/>
                  <a:gd name="connsiteX39" fmla="*/ 626301 w 2137775"/>
                  <a:gd name="connsiteY39" fmla="*/ 668055 h 1611682"/>
                  <a:gd name="connsiteX40" fmla="*/ 630476 w 2137775"/>
                  <a:gd name="connsiteY40" fmla="*/ 680581 h 1611682"/>
                  <a:gd name="connsiteX41" fmla="*/ 655528 w 2137775"/>
                  <a:gd name="connsiteY41" fmla="*/ 709808 h 1611682"/>
                  <a:gd name="connsiteX42" fmla="*/ 672230 w 2137775"/>
                  <a:gd name="connsiteY42" fmla="*/ 734860 h 1611682"/>
                  <a:gd name="connsiteX43" fmla="*/ 676405 w 2137775"/>
                  <a:gd name="connsiteY43" fmla="*/ 747386 h 1611682"/>
                  <a:gd name="connsiteX44" fmla="*/ 693106 w 2137775"/>
                  <a:gd name="connsiteY44" fmla="*/ 772438 h 1611682"/>
                  <a:gd name="connsiteX45" fmla="*/ 709808 w 2137775"/>
                  <a:gd name="connsiteY45" fmla="*/ 797490 h 1611682"/>
                  <a:gd name="connsiteX46" fmla="*/ 718158 w 2137775"/>
                  <a:gd name="connsiteY46" fmla="*/ 810016 h 1611682"/>
                  <a:gd name="connsiteX47" fmla="*/ 726509 w 2137775"/>
                  <a:gd name="connsiteY47" fmla="*/ 822542 h 1611682"/>
                  <a:gd name="connsiteX48" fmla="*/ 730684 w 2137775"/>
                  <a:gd name="connsiteY48" fmla="*/ 835068 h 1611682"/>
                  <a:gd name="connsiteX49" fmla="*/ 747386 w 2137775"/>
                  <a:gd name="connsiteY49" fmla="*/ 864296 h 1611682"/>
                  <a:gd name="connsiteX50" fmla="*/ 764087 w 2137775"/>
                  <a:gd name="connsiteY50" fmla="*/ 889348 h 1611682"/>
                  <a:gd name="connsiteX51" fmla="*/ 789139 w 2137775"/>
                  <a:gd name="connsiteY51" fmla="*/ 906049 h 1611682"/>
                  <a:gd name="connsiteX52" fmla="*/ 797490 w 2137775"/>
                  <a:gd name="connsiteY52" fmla="*/ 918575 h 1611682"/>
                  <a:gd name="connsiteX53" fmla="*/ 810016 w 2137775"/>
                  <a:gd name="connsiteY53" fmla="*/ 922751 h 1611682"/>
                  <a:gd name="connsiteX54" fmla="*/ 822542 w 2137775"/>
                  <a:gd name="connsiteY54" fmla="*/ 931101 h 1611682"/>
                  <a:gd name="connsiteX55" fmla="*/ 835068 w 2137775"/>
                  <a:gd name="connsiteY55" fmla="*/ 943627 h 1611682"/>
                  <a:gd name="connsiteX56" fmla="*/ 843419 w 2137775"/>
                  <a:gd name="connsiteY56" fmla="*/ 956153 h 1611682"/>
                  <a:gd name="connsiteX57" fmla="*/ 855945 w 2137775"/>
                  <a:gd name="connsiteY57" fmla="*/ 960329 h 1611682"/>
                  <a:gd name="connsiteX58" fmla="*/ 864295 w 2137775"/>
                  <a:gd name="connsiteY58" fmla="*/ 972855 h 1611682"/>
                  <a:gd name="connsiteX59" fmla="*/ 889347 w 2137775"/>
                  <a:gd name="connsiteY59" fmla="*/ 993731 h 1611682"/>
                  <a:gd name="connsiteX60" fmla="*/ 910224 w 2137775"/>
                  <a:gd name="connsiteY60" fmla="*/ 1010433 h 1611682"/>
                  <a:gd name="connsiteX61" fmla="*/ 935276 w 2137775"/>
                  <a:gd name="connsiteY61" fmla="*/ 1027134 h 1611682"/>
                  <a:gd name="connsiteX62" fmla="*/ 951978 w 2137775"/>
                  <a:gd name="connsiteY62" fmla="*/ 1035485 h 1611682"/>
                  <a:gd name="connsiteX63" fmla="*/ 989556 w 2137775"/>
                  <a:gd name="connsiteY63" fmla="*/ 1056362 h 1611682"/>
                  <a:gd name="connsiteX64" fmla="*/ 1010432 w 2137775"/>
                  <a:gd name="connsiteY64" fmla="*/ 1077238 h 1611682"/>
                  <a:gd name="connsiteX65" fmla="*/ 1052186 w 2137775"/>
                  <a:gd name="connsiteY65" fmla="*/ 1106466 h 1611682"/>
                  <a:gd name="connsiteX66" fmla="*/ 1073063 w 2137775"/>
                  <a:gd name="connsiteY66" fmla="*/ 1123167 h 1611682"/>
                  <a:gd name="connsiteX67" fmla="*/ 1081413 w 2137775"/>
                  <a:gd name="connsiteY67" fmla="*/ 1135693 h 1611682"/>
                  <a:gd name="connsiteX68" fmla="*/ 1098115 w 2137775"/>
                  <a:gd name="connsiteY68" fmla="*/ 1185797 h 1611682"/>
                  <a:gd name="connsiteX69" fmla="*/ 1114816 w 2137775"/>
                  <a:gd name="connsiteY69" fmla="*/ 1210849 h 1611682"/>
                  <a:gd name="connsiteX70" fmla="*/ 1127342 w 2137775"/>
                  <a:gd name="connsiteY70" fmla="*/ 1219200 h 1611682"/>
                  <a:gd name="connsiteX71" fmla="*/ 1131517 w 2137775"/>
                  <a:gd name="connsiteY71" fmla="*/ 1231726 h 1611682"/>
                  <a:gd name="connsiteX72" fmla="*/ 1144043 w 2137775"/>
                  <a:gd name="connsiteY72" fmla="*/ 1240077 h 1611682"/>
                  <a:gd name="connsiteX73" fmla="*/ 1169095 w 2137775"/>
                  <a:gd name="connsiteY73" fmla="*/ 1265129 h 1611682"/>
                  <a:gd name="connsiteX74" fmla="*/ 1189972 w 2137775"/>
                  <a:gd name="connsiteY74" fmla="*/ 1286005 h 1611682"/>
                  <a:gd name="connsiteX75" fmla="*/ 1202498 w 2137775"/>
                  <a:gd name="connsiteY75" fmla="*/ 1298531 h 1611682"/>
                  <a:gd name="connsiteX76" fmla="*/ 1240076 w 2137775"/>
                  <a:gd name="connsiteY76" fmla="*/ 1323583 h 1611682"/>
                  <a:gd name="connsiteX77" fmla="*/ 1252602 w 2137775"/>
                  <a:gd name="connsiteY77" fmla="*/ 1331934 h 1611682"/>
                  <a:gd name="connsiteX78" fmla="*/ 1294356 w 2137775"/>
                  <a:gd name="connsiteY78" fmla="*/ 1344460 h 1611682"/>
                  <a:gd name="connsiteX79" fmla="*/ 1331934 w 2137775"/>
                  <a:gd name="connsiteY79" fmla="*/ 1361162 h 1611682"/>
                  <a:gd name="connsiteX80" fmla="*/ 1356986 w 2137775"/>
                  <a:gd name="connsiteY80" fmla="*/ 1369512 h 1611682"/>
                  <a:gd name="connsiteX81" fmla="*/ 1369512 w 2137775"/>
                  <a:gd name="connsiteY81" fmla="*/ 1373688 h 1611682"/>
                  <a:gd name="connsiteX82" fmla="*/ 1398739 w 2137775"/>
                  <a:gd name="connsiteY82" fmla="*/ 1382038 h 1611682"/>
                  <a:gd name="connsiteX83" fmla="*/ 1411265 w 2137775"/>
                  <a:gd name="connsiteY83" fmla="*/ 1390389 h 1611682"/>
                  <a:gd name="connsiteX84" fmla="*/ 1465545 w 2137775"/>
                  <a:gd name="connsiteY84" fmla="*/ 1402915 h 1611682"/>
                  <a:gd name="connsiteX85" fmla="*/ 1503123 w 2137775"/>
                  <a:gd name="connsiteY85" fmla="*/ 1411266 h 1611682"/>
                  <a:gd name="connsiteX86" fmla="*/ 1515649 w 2137775"/>
                  <a:gd name="connsiteY86" fmla="*/ 1415441 h 1611682"/>
                  <a:gd name="connsiteX87" fmla="*/ 1532350 w 2137775"/>
                  <a:gd name="connsiteY87" fmla="*/ 1419616 h 1611682"/>
                  <a:gd name="connsiteX88" fmla="*/ 1549052 w 2137775"/>
                  <a:gd name="connsiteY88" fmla="*/ 1427967 h 1611682"/>
                  <a:gd name="connsiteX89" fmla="*/ 1582454 w 2137775"/>
                  <a:gd name="connsiteY89" fmla="*/ 1436318 h 1611682"/>
                  <a:gd name="connsiteX90" fmla="*/ 1607506 w 2137775"/>
                  <a:gd name="connsiteY90" fmla="*/ 1448844 h 1611682"/>
                  <a:gd name="connsiteX91" fmla="*/ 1624208 w 2137775"/>
                  <a:gd name="connsiteY91" fmla="*/ 1457194 h 1611682"/>
                  <a:gd name="connsiteX92" fmla="*/ 1649260 w 2137775"/>
                  <a:gd name="connsiteY92" fmla="*/ 1465545 h 1611682"/>
                  <a:gd name="connsiteX93" fmla="*/ 1678487 w 2137775"/>
                  <a:gd name="connsiteY93" fmla="*/ 1478071 h 1611682"/>
                  <a:gd name="connsiteX94" fmla="*/ 1691013 w 2137775"/>
                  <a:gd name="connsiteY94" fmla="*/ 1486422 h 1611682"/>
                  <a:gd name="connsiteX95" fmla="*/ 1716065 w 2137775"/>
                  <a:gd name="connsiteY95" fmla="*/ 1494773 h 1611682"/>
                  <a:gd name="connsiteX96" fmla="*/ 1741117 w 2137775"/>
                  <a:gd name="connsiteY96" fmla="*/ 1503123 h 1611682"/>
                  <a:gd name="connsiteX97" fmla="*/ 1803747 w 2137775"/>
                  <a:gd name="connsiteY97" fmla="*/ 1524000 h 1611682"/>
                  <a:gd name="connsiteX98" fmla="*/ 1816273 w 2137775"/>
                  <a:gd name="connsiteY98" fmla="*/ 1528175 h 1611682"/>
                  <a:gd name="connsiteX99" fmla="*/ 1828800 w 2137775"/>
                  <a:gd name="connsiteY99" fmla="*/ 1532351 h 1611682"/>
                  <a:gd name="connsiteX100" fmla="*/ 1874728 w 2137775"/>
                  <a:gd name="connsiteY100" fmla="*/ 1536526 h 1611682"/>
                  <a:gd name="connsiteX101" fmla="*/ 1924832 w 2137775"/>
                  <a:gd name="connsiteY101" fmla="*/ 1553227 h 1611682"/>
                  <a:gd name="connsiteX102" fmla="*/ 1949884 w 2137775"/>
                  <a:gd name="connsiteY102" fmla="*/ 1561578 h 1611682"/>
                  <a:gd name="connsiteX103" fmla="*/ 1966586 w 2137775"/>
                  <a:gd name="connsiteY103" fmla="*/ 1565753 h 1611682"/>
                  <a:gd name="connsiteX104" fmla="*/ 1991638 w 2137775"/>
                  <a:gd name="connsiteY104" fmla="*/ 1574104 h 1611682"/>
                  <a:gd name="connsiteX105" fmla="*/ 2008339 w 2137775"/>
                  <a:gd name="connsiteY105" fmla="*/ 1578279 h 1611682"/>
                  <a:gd name="connsiteX106" fmla="*/ 2029216 w 2137775"/>
                  <a:gd name="connsiteY106" fmla="*/ 1582455 h 1611682"/>
                  <a:gd name="connsiteX107" fmla="*/ 2041742 w 2137775"/>
                  <a:gd name="connsiteY107" fmla="*/ 1586630 h 1611682"/>
                  <a:gd name="connsiteX108" fmla="*/ 2083495 w 2137775"/>
                  <a:gd name="connsiteY108" fmla="*/ 1594981 h 1611682"/>
                  <a:gd name="connsiteX109" fmla="*/ 2100197 w 2137775"/>
                  <a:gd name="connsiteY109" fmla="*/ 1599156 h 1611682"/>
                  <a:gd name="connsiteX110" fmla="*/ 2112723 w 2137775"/>
                  <a:gd name="connsiteY110" fmla="*/ 1603331 h 1611682"/>
                  <a:gd name="connsiteX111" fmla="*/ 2137775 w 2137775"/>
                  <a:gd name="connsiteY111" fmla="*/ 1607507 h 1611682"/>
                  <a:gd name="connsiteX112" fmla="*/ 2125249 w 2137775"/>
                  <a:gd name="connsiteY112" fmla="*/ 1611682 h 161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137775" h="1611682">
                    <a:moveTo>
                      <a:pt x="0" y="0"/>
                    </a:moveTo>
                    <a:cubicBezTo>
                      <a:pt x="8055" y="40280"/>
                      <a:pt x="-1810" y="4732"/>
                      <a:pt x="12526" y="33403"/>
                    </a:cubicBezTo>
                    <a:cubicBezTo>
                      <a:pt x="14494" y="37340"/>
                      <a:pt x="14564" y="42082"/>
                      <a:pt x="16701" y="45929"/>
                    </a:cubicBezTo>
                    <a:cubicBezTo>
                      <a:pt x="21575" y="54702"/>
                      <a:pt x="30228" y="61460"/>
                      <a:pt x="33402" y="70981"/>
                    </a:cubicBezTo>
                    <a:cubicBezTo>
                      <a:pt x="38653" y="86731"/>
                      <a:pt x="39924" y="94204"/>
                      <a:pt x="54279" y="108559"/>
                    </a:cubicBezTo>
                    <a:cubicBezTo>
                      <a:pt x="62630" y="116910"/>
                      <a:pt x="68127" y="129876"/>
                      <a:pt x="79331" y="133611"/>
                    </a:cubicBezTo>
                    <a:lnTo>
                      <a:pt x="104383" y="141962"/>
                    </a:lnTo>
                    <a:lnTo>
                      <a:pt x="116909" y="146137"/>
                    </a:lnTo>
                    <a:lnTo>
                      <a:pt x="141961" y="162838"/>
                    </a:lnTo>
                    <a:cubicBezTo>
                      <a:pt x="146136" y="165622"/>
                      <a:pt x="149726" y="169602"/>
                      <a:pt x="154487" y="171189"/>
                    </a:cubicBezTo>
                    <a:lnTo>
                      <a:pt x="167013" y="175364"/>
                    </a:lnTo>
                    <a:cubicBezTo>
                      <a:pt x="171188" y="178148"/>
                      <a:pt x="175684" y="180502"/>
                      <a:pt x="179539" y="183715"/>
                    </a:cubicBezTo>
                    <a:cubicBezTo>
                      <a:pt x="211688" y="210506"/>
                      <a:pt x="173491" y="183858"/>
                      <a:pt x="204591" y="204592"/>
                    </a:cubicBezTo>
                    <a:cubicBezTo>
                      <a:pt x="207375" y="212943"/>
                      <a:pt x="211216" y="221013"/>
                      <a:pt x="212942" y="229644"/>
                    </a:cubicBezTo>
                    <a:cubicBezTo>
                      <a:pt x="214334" y="236603"/>
                      <a:pt x="215250" y="243674"/>
                      <a:pt x="217117" y="250520"/>
                    </a:cubicBezTo>
                    <a:cubicBezTo>
                      <a:pt x="219433" y="259013"/>
                      <a:pt x="222684" y="267222"/>
                      <a:pt x="225468" y="275573"/>
                    </a:cubicBezTo>
                    <a:cubicBezTo>
                      <a:pt x="226860" y="279748"/>
                      <a:pt x="227202" y="284437"/>
                      <a:pt x="229643" y="288099"/>
                    </a:cubicBezTo>
                    <a:cubicBezTo>
                      <a:pt x="237854" y="300414"/>
                      <a:pt x="238465" y="303106"/>
                      <a:pt x="250520" y="313151"/>
                    </a:cubicBezTo>
                    <a:cubicBezTo>
                      <a:pt x="254375" y="316363"/>
                      <a:pt x="259191" y="318289"/>
                      <a:pt x="263046" y="321501"/>
                    </a:cubicBezTo>
                    <a:cubicBezTo>
                      <a:pt x="267582" y="325281"/>
                      <a:pt x="271792" y="329491"/>
                      <a:pt x="275572" y="334027"/>
                    </a:cubicBezTo>
                    <a:cubicBezTo>
                      <a:pt x="278785" y="337882"/>
                      <a:pt x="280146" y="343248"/>
                      <a:pt x="283923" y="346553"/>
                    </a:cubicBezTo>
                    <a:cubicBezTo>
                      <a:pt x="283937" y="346565"/>
                      <a:pt x="315230" y="367425"/>
                      <a:pt x="321501" y="371605"/>
                    </a:cubicBezTo>
                    <a:cubicBezTo>
                      <a:pt x="325676" y="374389"/>
                      <a:pt x="329266" y="378369"/>
                      <a:pt x="334027" y="379956"/>
                    </a:cubicBezTo>
                    <a:lnTo>
                      <a:pt x="359079" y="388307"/>
                    </a:lnTo>
                    <a:cubicBezTo>
                      <a:pt x="378576" y="407804"/>
                      <a:pt x="363783" y="394649"/>
                      <a:pt x="384131" y="409183"/>
                    </a:cubicBezTo>
                    <a:cubicBezTo>
                      <a:pt x="389794" y="413228"/>
                      <a:pt x="394608" y="418597"/>
                      <a:pt x="400832" y="421709"/>
                    </a:cubicBezTo>
                    <a:cubicBezTo>
                      <a:pt x="408705" y="425646"/>
                      <a:pt x="425884" y="430060"/>
                      <a:pt x="425884" y="430060"/>
                    </a:cubicBezTo>
                    <a:cubicBezTo>
                      <a:pt x="430059" y="432844"/>
                      <a:pt x="433922" y="436167"/>
                      <a:pt x="438410" y="438411"/>
                    </a:cubicBezTo>
                    <a:cubicBezTo>
                      <a:pt x="442347" y="440379"/>
                      <a:pt x="447824" y="439474"/>
                      <a:pt x="450936" y="442586"/>
                    </a:cubicBezTo>
                    <a:cubicBezTo>
                      <a:pt x="458033" y="449683"/>
                      <a:pt x="460541" y="460541"/>
                      <a:pt x="467638" y="467638"/>
                    </a:cubicBezTo>
                    <a:cubicBezTo>
                      <a:pt x="483712" y="483712"/>
                      <a:pt x="475251" y="476889"/>
                      <a:pt x="492690" y="488515"/>
                    </a:cubicBezTo>
                    <a:cubicBezTo>
                      <a:pt x="498852" y="497757"/>
                      <a:pt x="503923" y="507138"/>
                      <a:pt x="513567" y="513567"/>
                    </a:cubicBezTo>
                    <a:cubicBezTo>
                      <a:pt x="517229" y="516008"/>
                      <a:pt x="521918" y="516350"/>
                      <a:pt x="526093" y="517742"/>
                    </a:cubicBezTo>
                    <a:cubicBezTo>
                      <a:pt x="531660" y="526093"/>
                      <a:pt x="534443" y="537227"/>
                      <a:pt x="542794" y="542794"/>
                    </a:cubicBezTo>
                    <a:lnTo>
                      <a:pt x="567846" y="559496"/>
                    </a:lnTo>
                    <a:cubicBezTo>
                      <a:pt x="573413" y="567847"/>
                      <a:pt x="581373" y="575027"/>
                      <a:pt x="584547" y="584548"/>
                    </a:cubicBezTo>
                    <a:lnTo>
                      <a:pt x="597073" y="622126"/>
                    </a:lnTo>
                    <a:cubicBezTo>
                      <a:pt x="598465" y="626301"/>
                      <a:pt x="598808" y="630990"/>
                      <a:pt x="601249" y="634652"/>
                    </a:cubicBezTo>
                    <a:lnTo>
                      <a:pt x="609600" y="647178"/>
                    </a:lnTo>
                    <a:cubicBezTo>
                      <a:pt x="620094" y="678662"/>
                      <a:pt x="604718" y="641075"/>
                      <a:pt x="626301" y="668055"/>
                    </a:cubicBezTo>
                    <a:cubicBezTo>
                      <a:pt x="629050" y="671492"/>
                      <a:pt x="628292" y="676760"/>
                      <a:pt x="630476" y="680581"/>
                    </a:cubicBezTo>
                    <a:cubicBezTo>
                      <a:pt x="644774" y="705603"/>
                      <a:pt x="639584" y="689309"/>
                      <a:pt x="655528" y="709808"/>
                    </a:cubicBezTo>
                    <a:cubicBezTo>
                      <a:pt x="661690" y="717730"/>
                      <a:pt x="672230" y="734860"/>
                      <a:pt x="672230" y="734860"/>
                    </a:cubicBezTo>
                    <a:cubicBezTo>
                      <a:pt x="673622" y="739035"/>
                      <a:pt x="674268" y="743539"/>
                      <a:pt x="676405" y="747386"/>
                    </a:cubicBezTo>
                    <a:cubicBezTo>
                      <a:pt x="681279" y="756159"/>
                      <a:pt x="687539" y="764087"/>
                      <a:pt x="693106" y="772438"/>
                    </a:cubicBezTo>
                    <a:lnTo>
                      <a:pt x="709808" y="797490"/>
                    </a:lnTo>
                    <a:lnTo>
                      <a:pt x="718158" y="810016"/>
                    </a:lnTo>
                    <a:lnTo>
                      <a:pt x="726509" y="822542"/>
                    </a:lnTo>
                    <a:cubicBezTo>
                      <a:pt x="727901" y="826717"/>
                      <a:pt x="728950" y="831023"/>
                      <a:pt x="730684" y="835068"/>
                    </a:cubicBezTo>
                    <a:cubicBezTo>
                      <a:pt x="737041" y="849901"/>
                      <a:pt x="738999" y="851716"/>
                      <a:pt x="747386" y="864296"/>
                    </a:cubicBezTo>
                    <a:cubicBezTo>
                      <a:pt x="752263" y="878927"/>
                      <a:pt x="750013" y="878401"/>
                      <a:pt x="764087" y="889348"/>
                    </a:cubicBezTo>
                    <a:cubicBezTo>
                      <a:pt x="772009" y="895510"/>
                      <a:pt x="789139" y="906049"/>
                      <a:pt x="789139" y="906049"/>
                    </a:cubicBezTo>
                    <a:cubicBezTo>
                      <a:pt x="791923" y="910224"/>
                      <a:pt x="793571" y="915440"/>
                      <a:pt x="797490" y="918575"/>
                    </a:cubicBezTo>
                    <a:cubicBezTo>
                      <a:pt x="800927" y="921324"/>
                      <a:pt x="806079" y="920783"/>
                      <a:pt x="810016" y="922751"/>
                    </a:cubicBezTo>
                    <a:cubicBezTo>
                      <a:pt x="814504" y="924995"/>
                      <a:pt x="818687" y="927889"/>
                      <a:pt x="822542" y="931101"/>
                    </a:cubicBezTo>
                    <a:cubicBezTo>
                      <a:pt x="827078" y="934881"/>
                      <a:pt x="831288" y="939091"/>
                      <a:pt x="835068" y="943627"/>
                    </a:cubicBezTo>
                    <a:cubicBezTo>
                      <a:pt x="838281" y="947482"/>
                      <a:pt x="839500" y="953018"/>
                      <a:pt x="843419" y="956153"/>
                    </a:cubicBezTo>
                    <a:cubicBezTo>
                      <a:pt x="846856" y="958902"/>
                      <a:pt x="851770" y="958937"/>
                      <a:pt x="855945" y="960329"/>
                    </a:cubicBezTo>
                    <a:cubicBezTo>
                      <a:pt x="858728" y="964504"/>
                      <a:pt x="861083" y="969000"/>
                      <a:pt x="864295" y="972855"/>
                    </a:cubicBezTo>
                    <a:cubicBezTo>
                      <a:pt x="874341" y="984911"/>
                      <a:pt x="877030" y="985521"/>
                      <a:pt x="889347" y="993731"/>
                    </a:cubicBezTo>
                    <a:cubicBezTo>
                      <a:pt x="904776" y="1016874"/>
                      <a:pt x="888870" y="998570"/>
                      <a:pt x="910224" y="1010433"/>
                    </a:cubicBezTo>
                    <a:cubicBezTo>
                      <a:pt x="918997" y="1015307"/>
                      <a:pt x="926299" y="1022646"/>
                      <a:pt x="935276" y="1027134"/>
                    </a:cubicBezTo>
                    <a:cubicBezTo>
                      <a:pt x="940843" y="1029918"/>
                      <a:pt x="946641" y="1032283"/>
                      <a:pt x="951978" y="1035485"/>
                    </a:cubicBezTo>
                    <a:cubicBezTo>
                      <a:pt x="987872" y="1057021"/>
                      <a:pt x="964360" y="1047962"/>
                      <a:pt x="989556" y="1056362"/>
                    </a:cubicBezTo>
                    <a:cubicBezTo>
                      <a:pt x="1006762" y="1082173"/>
                      <a:pt x="987658" y="1056995"/>
                      <a:pt x="1010432" y="1077238"/>
                    </a:cubicBezTo>
                    <a:cubicBezTo>
                      <a:pt x="1044606" y="1107614"/>
                      <a:pt x="1021566" y="1098810"/>
                      <a:pt x="1052186" y="1106466"/>
                    </a:cubicBezTo>
                    <a:cubicBezTo>
                      <a:pt x="1076115" y="1142362"/>
                      <a:pt x="1044252" y="1100119"/>
                      <a:pt x="1073063" y="1123167"/>
                    </a:cubicBezTo>
                    <a:cubicBezTo>
                      <a:pt x="1076981" y="1126302"/>
                      <a:pt x="1078630" y="1131518"/>
                      <a:pt x="1081413" y="1135693"/>
                    </a:cubicBezTo>
                    <a:cubicBezTo>
                      <a:pt x="1087723" y="1160931"/>
                      <a:pt x="1086557" y="1166534"/>
                      <a:pt x="1098115" y="1185797"/>
                    </a:cubicBezTo>
                    <a:cubicBezTo>
                      <a:pt x="1103279" y="1194403"/>
                      <a:pt x="1106465" y="1205282"/>
                      <a:pt x="1114816" y="1210849"/>
                    </a:cubicBezTo>
                    <a:lnTo>
                      <a:pt x="1127342" y="1219200"/>
                    </a:lnTo>
                    <a:cubicBezTo>
                      <a:pt x="1128734" y="1223375"/>
                      <a:pt x="1128768" y="1228289"/>
                      <a:pt x="1131517" y="1231726"/>
                    </a:cubicBezTo>
                    <a:cubicBezTo>
                      <a:pt x="1134652" y="1235645"/>
                      <a:pt x="1140292" y="1236743"/>
                      <a:pt x="1144043" y="1240077"/>
                    </a:cubicBezTo>
                    <a:cubicBezTo>
                      <a:pt x="1152870" y="1247923"/>
                      <a:pt x="1162544" y="1255303"/>
                      <a:pt x="1169095" y="1265129"/>
                    </a:cubicBezTo>
                    <a:cubicBezTo>
                      <a:pt x="1184406" y="1288095"/>
                      <a:pt x="1169094" y="1268607"/>
                      <a:pt x="1189972" y="1286005"/>
                    </a:cubicBezTo>
                    <a:cubicBezTo>
                      <a:pt x="1194508" y="1289785"/>
                      <a:pt x="1197837" y="1294906"/>
                      <a:pt x="1202498" y="1298531"/>
                    </a:cubicBezTo>
                    <a:cubicBezTo>
                      <a:pt x="1202523" y="1298551"/>
                      <a:pt x="1233799" y="1319399"/>
                      <a:pt x="1240076" y="1323583"/>
                    </a:cubicBezTo>
                    <a:cubicBezTo>
                      <a:pt x="1244251" y="1326367"/>
                      <a:pt x="1247841" y="1330347"/>
                      <a:pt x="1252602" y="1331934"/>
                    </a:cubicBezTo>
                    <a:cubicBezTo>
                      <a:pt x="1283098" y="1342100"/>
                      <a:pt x="1269114" y="1338150"/>
                      <a:pt x="1294356" y="1344460"/>
                    </a:cubicBezTo>
                    <a:cubicBezTo>
                      <a:pt x="1314205" y="1357693"/>
                      <a:pt x="1302123" y="1351225"/>
                      <a:pt x="1331934" y="1361162"/>
                    </a:cubicBezTo>
                    <a:lnTo>
                      <a:pt x="1356986" y="1369512"/>
                    </a:lnTo>
                    <a:cubicBezTo>
                      <a:pt x="1361161" y="1370904"/>
                      <a:pt x="1365242" y="1372621"/>
                      <a:pt x="1369512" y="1373688"/>
                    </a:cubicBezTo>
                    <a:cubicBezTo>
                      <a:pt x="1390483" y="1378930"/>
                      <a:pt x="1380769" y="1376049"/>
                      <a:pt x="1398739" y="1382038"/>
                    </a:cubicBezTo>
                    <a:cubicBezTo>
                      <a:pt x="1402914" y="1384822"/>
                      <a:pt x="1406679" y="1388351"/>
                      <a:pt x="1411265" y="1390389"/>
                    </a:cubicBezTo>
                    <a:cubicBezTo>
                      <a:pt x="1432985" y="1400043"/>
                      <a:pt x="1441767" y="1399519"/>
                      <a:pt x="1465545" y="1402915"/>
                    </a:cubicBezTo>
                    <a:cubicBezTo>
                      <a:pt x="1493743" y="1412314"/>
                      <a:pt x="1459033" y="1401468"/>
                      <a:pt x="1503123" y="1411266"/>
                    </a:cubicBezTo>
                    <a:cubicBezTo>
                      <a:pt x="1507419" y="1412221"/>
                      <a:pt x="1511417" y="1414232"/>
                      <a:pt x="1515649" y="1415441"/>
                    </a:cubicBezTo>
                    <a:cubicBezTo>
                      <a:pt x="1521167" y="1417017"/>
                      <a:pt x="1526783" y="1418224"/>
                      <a:pt x="1532350" y="1419616"/>
                    </a:cubicBezTo>
                    <a:cubicBezTo>
                      <a:pt x="1537917" y="1422400"/>
                      <a:pt x="1543147" y="1425999"/>
                      <a:pt x="1549052" y="1427967"/>
                    </a:cubicBezTo>
                    <a:cubicBezTo>
                      <a:pt x="1559940" y="1431596"/>
                      <a:pt x="1582454" y="1436318"/>
                      <a:pt x="1582454" y="1436318"/>
                    </a:cubicBezTo>
                    <a:cubicBezTo>
                      <a:pt x="1606522" y="1452362"/>
                      <a:pt x="1583308" y="1438474"/>
                      <a:pt x="1607506" y="1448844"/>
                    </a:cubicBezTo>
                    <a:cubicBezTo>
                      <a:pt x="1613227" y="1451296"/>
                      <a:pt x="1618429" y="1454882"/>
                      <a:pt x="1624208" y="1457194"/>
                    </a:cubicBezTo>
                    <a:cubicBezTo>
                      <a:pt x="1632381" y="1460463"/>
                      <a:pt x="1641387" y="1461608"/>
                      <a:pt x="1649260" y="1465545"/>
                    </a:cubicBezTo>
                    <a:cubicBezTo>
                      <a:pt x="1669897" y="1475864"/>
                      <a:pt x="1660056" y="1471928"/>
                      <a:pt x="1678487" y="1478071"/>
                    </a:cubicBezTo>
                    <a:cubicBezTo>
                      <a:pt x="1682662" y="1480855"/>
                      <a:pt x="1686427" y="1484384"/>
                      <a:pt x="1691013" y="1486422"/>
                    </a:cubicBezTo>
                    <a:cubicBezTo>
                      <a:pt x="1699057" y="1489997"/>
                      <a:pt x="1707714" y="1491989"/>
                      <a:pt x="1716065" y="1494773"/>
                    </a:cubicBezTo>
                    <a:lnTo>
                      <a:pt x="1741117" y="1503123"/>
                    </a:lnTo>
                    <a:lnTo>
                      <a:pt x="1803747" y="1524000"/>
                    </a:lnTo>
                    <a:lnTo>
                      <a:pt x="1816273" y="1528175"/>
                    </a:lnTo>
                    <a:cubicBezTo>
                      <a:pt x="1820449" y="1529567"/>
                      <a:pt x="1824416" y="1531953"/>
                      <a:pt x="1828800" y="1532351"/>
                    </a:cubicBezTo>
                    <a:lnTo>
                      <a:pt x="1874728" y="1536526"/>
                    </a:lnTo>
                    <a:lnTo>
                      <a:pt x="1924832" y="1553227"/>
                    </a:lnTo>
                    <a:lnTo>
                      <a:pt x="1949884" y="1561578"/>
                    </a:lnTo>
                    <a:cubicBezTo>
                      <a:pt x="1955451" y="1562970"/>
                      <a:pt x="1961089" y="1564104"/>
                      <a:pt x="1966586" y="1565753"/>
                    </a:cubicBezTo>
                    <a:cubicBezTo>
                      <a:pt x="1975017" y="1568282"/>
                      <a:pt x="1983098" y="1571969"/>
                      <a:pt x="1991638" y="1574104"/>
                    </a:cubicBezTo>
                    <a:cubicBezTo>
                      <a:pt x="1997205" y="1575496"/>
                      <a:pt x="2002737" y="1577034"/>
                      <a:pt x="2008339" y="1578279"/>
                    </a:cubicBezTo>
                    <a:cubicBezTo>
                      <a:pt x="2015267" y="1579819"/>
                      <a:pt x="2022331" y="1580734"/>
                      <a:pt x="2029216" y="1582455"/>
                    </a:cubicBezTo>
                    <a:cubicBezTo>
                      <a:pt x="2033486" y="1583522"/>
                      <a:pt x="2037454" y="1585640"/>
                      <a:pt x="2041742" y="1586630"/>
                    </a:cubicBezTo>
                    <a:cubicBezTo>
                      <a:pt x="2055572" y="1589822"/>
                      <a:pt x="2069725" y="1591539"/>
                      <a:pt x="2083495" y="1594981"/>
                    </a:cubicBezTo>
                    <a:cubicBezTo>
                      <a:pt x="2089062" y="1596373"/>
                      <a:pt x="2094679" y="1597580"/>
                      <a:pt x="2100197" y="1599156"/>
                    </a:cubicBezTo>
                    <a:cubicBezTo>
                      <a:pt x="2104429" y="1600365"/>
                      <a:pt x="2108427" y="1602376"/>
                      <a:pt x="2112723" y="1603331"/>
                    </a:cubicBezTo>
                    <a:cubicBezTo>
                      <a:pt x="2120987" y="1605168"/>
                      <a:pt x="2129424" y="1606115"/>
                      <a:pt x="2137775" y="1607507"/>
                    </a:cubicBezTo>
                    <a:lnTo>
                      <a:pt x="2125249" y="1611682"/>
                    </a:lnTo>
                  </a:path>
                </a:pathLst>
              </a:cu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p:cNvSpPr/>
              <p:nvPr/>
            </p:nvSpPr>
            <p:spPr>
              <a:xfrm>
                <a:off x="1535691" y="1235067"/>
                <a:ext cx="651355" cy="5845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ectangle 15"/>
              <p:cNvSpPr/>
              <p:nvPr/>
            </p:nvSpPr>
            <p:spPr>
              <a:xfrm>
                <a:off x="117745" y="511062"/>
                <a:ext cx="434235" cy="1795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p:nvSpPr>
            <p:spPr>
              <a:xfrm>
                <a:off x="759077" y="1067218"/>
                <a:ext cx="384132" cy="2922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8" name="Straight Connector 17"/>
              <p:cNvCxnSpPr/>
              <p:nvPr/>
            </p:nvCxnSpPr>
            <p:spPr>
              <a:xfrm>
                <a:off x="350729" y="691437"/>
                <a:ext cx="208767" cy="9190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58661" y="1560743"/>
                <a:ext cx="985868" cy="504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Box 2"/>
            <p:cNvSpPr txBox="1">
              <a:spLocks noChangeArrowheads="1"/>
            </p:cNvSpPr>
            <p:nvPr/>
          </p:nvSpPr>
          <p:spPr bwMode="auto">
            <a:xfrm>
              <a:off x="117745" y="1585947"/>
              <a:ext cx="740416" cy="181516"/>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600" dirty="0">
                  <a:ln w="9525" cap="rnd" cmpd="sng" algn="ctr">
                    <a:solidFill>
                      <a:srgbClr val="FFFFFF"/>
                    </a:solidFill>
                    <a:prstDash val="solid"/>
                    <a:bevel/>
                  </a:ln>
                  <a:solidFill>
                    <a:srgbClr val="FFFFFF"/>
                  </a:solidFill>
                  <a:effectLst/>
                  <a:latin typeface="Times New Roman" panose="02020603050405020304" pitchFamily="18" charset="0"/>
                  <a:ea typeface="Calibri"/>
                  <a:cs typeface="Times New Roman" panose="02020603050405020304" pitchFamily="18" charset="0"/>
                </a:rPr>
                <a:t>Minor Cracks</a:t>
              </a:r>
              <a:endParaRPr lang="en-US" sz="3200" dirty="0">
                <a:effectLst/>
                <a:latin typeface="Times New Roman" panose="02020603050405020304" pitchFamily="18" charset="0"/>
                <a:ea typeface="Calibri"/>
                <a:cs typeface="Times New Roman" panose="02020603050405020304" pitchFamily="18" charset="0"/>
              </a:endParaRPr>
            </a:p>
          </p:txBody>
        </p:sp>
      </p:grpSp>
      <p:sp>
        <p:nvSpPr>
          <p:cNvPr id="21" name="TextBox 20"/>
          <p:cNvSpPr txBox="1"/>
          <p:nvPr/>
        </p:nvSpPr>
        <p:spPr>
          <a:xfrm>
            <a:off x="2710300" y="5588298"/>
            <a:ext cx="128112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SEM image</a:t>
            </a:r>
          </a:p>
        </p:txBody>
      </p:sp>
      <p:sp>
        <p:nvSpPr>
          <p:cNvPr id="22" name="TextBox 21"/>
          <p:cNvSpPr txBox="1"/>
          <p:nvPr/>
        </p:nvSpPr>
        <p:spPr>
          <a:xfrm>
            <a:off x="8511233" y="5584966"/>
            <a:ext cx="130035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EDS image </a:t>
            </a:r>
          </a:p>
        </p:txBody>
      </p:sp>
    </p:spTree>
    <p:extLst>
      <p:ext uri="{BB962C8B-B14F-4D97-AF65-F5344CB8AC3E}">
        <p14:creationId xmlns:p14="http://schemas.microsoft.com/office/powerpoint/2010/main" val="270929494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314"/>
            <a:ext cx="10515600" cy="1325563"/>
          </a:xfrm>
        </p:spPr>
        <p:txBody>
          <a:bodyPr>
            <a:normAutofit/>
          </a:bodyPr>
          <a:lstStyle/>
          <a:p>
            <a:r>
              <a:rPr lang="en-US" sz="2800" b="1" dirty="0">
                <a:solidFill>
                  <a:prstClr val="black"/>
                </a:solidFill>
                <a:latin typeface="Times New Roman" panose="02020603050405020304" pitchFamily="18" charset="0"/>
                <a:cs typeface="Times New Roman" panose="02020603050405020304" pitchFamily="18" charset="0"/>
              </a:rPr>
              <a:t>Microstructure Behavior</a:t>
            </a:r>
          </a:p>
        </p:txBody>
      </p:sp>
      <p:sp>
        <p:nvSpPr>
          <p:cNvPr id="4" name="Slide Number Placeholder 3"/>
          <p:cNvSpPr>
            <a:spLocks noGrp="1"/>
          </p:cNvSpPr>
          <p:nvPr>
            <p:ph type="sldNum" sz="quarter" idx="12"/>
          </p:nvPr>
        </p:nvSpPr>
        <p:spPr/>
        <p:txBody>
          <a:bodyPr/>
          <a:lstStyle/>
          <a:p>
            <a:fld id="{047888C8-C036-413E-A3F3-0735EDD9D6A6}" type="slidenum">
              <a:rPr lang="en-AU" smtClean="0"/>
              <a:t>29</a:t>
            </a:fld>
            <a:endParaRPr lang="en-AU"/>
          </a:p>
        </p:txBody>
      </p:sp>
      <p:grpSp>
        <p:nvGrpSpPr>
          <p:cNvPr id="6" name="Group 5"/>
          <p:cNvGrpSpPr/>
          <p:nvPr/>
        </p:nvGrpSpPr>
        <p:grpSpPr>
          <a:xfrm>
            <a:off x="476406" y="1538515"/>
            <a:ext cx="11012304" cy="4607339"/>
            <a:chOff x="575646" y="1408639"/>
            <a:chExt cx="10678804" cy="4316300"/>
          </a:xfrm>
        </p:grpSpPr>
        <p:sp>
          <p:nvSpPr>
            <p:cNvPr id="9" name="TextBox 8"/>
            <p:cNvSpPr txBox="1"/>
            <p:nvPr/>
          </p:nvSpPr>
          <p:spPr>
            <a:xfrm>
              <a:off x="2719872" y="5355607"/>
              <a:ext cx="10823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1SRC100</a:t>
              </a:r>
            </a:p>
          </p:txBody>
        </p:sp>
        <p:sp>
          <p:nvSpPr>
            <p:cNvPr id="10" name="TextBox 9"/>
            <p:cNvSpPr txBox="1"/>
            <p:nvPr/>
          </p:nvSpPr>
          <p:spPr>
            <a:xfrm>
              <a:off x="8146084" y="5355607"/>
              <a:ext cx="124906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1SRCA100</a:t>
              </a:r>
            </a:p>
          </p:txBody>
        </p:sp>
        <p:grpSp>
          <p:nvGrpSpPr>
            <p:cNvPr id="3" name="Group 2"/>
            <p:cNvGrpSpPr/>
            <p:nvPr/>
          </p:nvGrpSpPr>
          <p:grpSpPr>
            <a:xfrm>
              <a:off x="575646" y="1408639"/>
              <a:ext cx="10678804" cy="3960470"/>
              <a:chOff x="575646" y="1408639"/>
              <a:chExt cx="10678804" cy="3960470"/>
            </a:xfrm>
          </p:grpSpPr>
          <p:pic>
            <p:nvPicPr>
              <p:cNvPr id="4098" name="Picture 2" descr="D:\back up dropbox\Share folders\Ali\UoN\Publications\RCA - Ben &amp; Issa\SEM EDS\Mix 10- S1\sample 10 - 0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1826" y="1408639"/>
                <a:ext cx="5262624" cy="394696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back up dropbox\Share folders\Ali\UoN\Publications\RCA - Ben &amp; Issa\SEM EDS\Mix 5-S1\sample 5 - 0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46" y="1423687"/>
                <a:ext cx="5242560" cy="39319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back up dropbox\Share folders\Ali\UoN\Publications\RCA - Ben &amp; Issa\SEM EDS\Mix 10- S1\sample 10 - 01.tif"/>
              <p:cNvPicPr>
                <a:picLocks noChangeAspect="1" noChangeArrowheads="1"/>
              </p:cNvPicPr>
              <p:nvPr/>
            </p:nvPicPr>
            <p:blipFill rotWithShape="1">
              <a:blip r:embed="rId2">
                <a:extLst>
                  <a:ext uri="{28A0092B-C50C-407E-A947-70E740481C1C}">
                    <a14:useLocalDpi xmlns:a14="http://schemas.microsoft.com/office/drawing/2010/main" val="0"/>
                  </a:ext>
                </a:extLst>
              </a:blip>
              <a:srcRect t="91535"/>
              <a:stretch/>
            </p:blipFill>
            <p:spPr bwMode="auto">
              <a:xfrm>
                <a:off x="575646" y="5034986"/>
                <a:ext cx="5262624" cy="334123"/>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23031306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354709"/>
            <a:ext cx="7919748" cy="1600200"/>
          </a:xfrm>
        </p:spPr>
        <p:txBody>
          <a:bodyPr/>
          <a:lstStyle/>
          <a:p>
            <a:pPr rtl="0" eaLnBrk="1" latinLnBrk="0" hangingPunct="1"/>
            <a:r>
              <a:rPr lang="en-US" sz="2800" b="1" kern="1200" dirty="0">
                <a:solidFill>
                  <a:srgbClr val="000000"/>
                </a:solidFill>
                <a:effectLst/>
                <a:latin typeface="Times New Roman" panose="02020603050405020304" pitchFamily="18" charset="0"/>
                <a:ea typeface="+mn-ea"/>
                <a:cs typeface="Times New Roman" panose="02020603050405020304" pitchFamily="18" charset="0"/>
              </a:rPr>
              <a:t>Research </a:t>
            </a:r>
            <a:r>
              <a:rPr lang="en-US" sz="2800" b="1" dirty="0">
                <a:solidFill>
                  <a:srgbClr val="000000"/>
                </a:solidFill>
                <a:latin typeface="Times New Roman" panose="02020603050405020304" pitchFamily="18" charset="0"/>
                <a:ea typeface="+mn-ea"/>
                <a:cs typeface="Times New Roman" panose="02020603050405020304" pitchFamily="18" charset="0"/>
              </a:rPr>
              <a:t>Area of Our Group</a:t>
            </a:r>
            <a:endParaRPr lang="en-US" dirty="0">
              <a:effectLst/>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047888C8-C036-413E-A3F3-0735EDD9D6A6}" type="slidenum">
              <a:rPr lang="en-AU" smtClean="0">
                <a:latin typeface="Times New Roman" panose="02020603050405020304" pitchFamily="18" charset="0"/>
                <a:cs typeface="Times New Roman" panose="02020603050405020304" pitchFamily="18" charset="0"/>
              </a:rPr>
              <a:t>3</a:t>
            </a:fld>
            <a:endParaRPr lang="en-AU" dirty="0">
              <a:latin typeface="Times New Roman" panose="02020603050405020304" pitchFamily="18" charset="0"/>
              <a:cs typeface="Times New Roman" panose="02020603050405020304" pitchFamily="18" charset="0"/>
            </a:endParaRPr>
          </a:p>
        </p:txBody>
      </p:sp>
      <p:grpSp>
        <p:nvGrpSpPr>
          <p:cNvPr id="75" name="Group 74"/>
          <p:cNvGrpSpPr/>
          <p:nvPr/>
        </p:nvGrpSpPr>
        <p:grpSpPr>
          <a:xfrm>
            <a:off x="1721923" y="1853866"/>
            <a:ext cx="8526482" cy="4429648"/>
            <a:chOff x="263949" y="1429083"/>
            <a:chExt cx="5887637" cy="2806716"/>
          </a:xfrm>
        </p:grpSpPr>
        <p:sp>
          <p:nvSpPr>
            <p:cNvPr id="28" name="Oval 27"/>
            <p:cNvSpPr/>
            <p:nvPr/>
          </p:nvSpPr>
          <p:spPr>
            <a:xfrm>
              <a:off x="263949" y="2267647"/>
              <a:ext cx="1785849" cy="7777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Oval 31"/>
            <p:cNvSpPr/>
            <p:nvPr/>
          </p:nvSpPr>
          <p:spPr>
            <a:xfrm>
              <a:off x="1228620" y="1470861"/>
              <a:ext cx="1785849" cy="706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3" name="Oval 32"/>
            <p:cNvSpPr/>
            <p:nvPr/>
          </p:nvSpPr>
          <p:spPr>
            <a:xfrm>
              <a:off x="3282693" y="1429083"/>
              <a:ext cx="1785849" cy="7839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 name="Oval 33"/>
            <p:cNvSpPr/>
            <p:nvPr/>
          </p:nvSpPr>
          <p:spPr>
            <a:xfrm>
              <a:off x="4365736" y="2213072"/>
              <a:ext cx="1785849" cy="7592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0" name="Group 29"/>
            <p:cNvGrpSpPr/>
            <p:nvPr/>
          </p:nvGrpSpPr>
          <p:grpSpPr>
            <a:xfrm>
              <a:off x="569281" y="2314672"/>
              <a:ext cx="5582305" cy="1921127"/>
              <a:chOff x="1724323" y="1090467"/>
              <a:chExt cx="10090599" cy="1921127"/>
            </a:xfrm>
          </p:grpSpPr>
          <p:sp>
            <p:nvSpPr>
              <p:cNvPr id="9" name="Oval 8"/>
              <p:cNvSpPr/>
              <p:nvPr/>
            </p:nvSpPr>
            <p:spPr>
              <a:xfrm>
                <a:off x="1724323" y="1985579"/>
                <a:ext cx="3228109" cy="745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4833160" y="2082734"/>
                <a:ext cx="5493689" cy="928860"/>
                <a:chOff x="289598" y="2711356"/>
                <a:chExt cx="5493689" cy="928860"/>
              </a:xfrm>
            </p:grpSpPr>
            <p:sp>
              <p:nvSpPr>
                <p:cNvPr id="23" name="Oval 22"/>
                <p:cNvSpPr/>
                <p:nvPr/>
              </p:nvSpPr>
              <p:spPr>
                <a:xfrm>
                  <a:off x="289598" y="2903119"/>
                  <a:ext cx="3228110" cy="7370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TextBox 20"/>
                <p:cNvSpPr txBox="1"/>
                <p:nvPr/>
              </p:nvSpPr>
              <p:spPr>
                <a:xfrm>
                  <a:off x="3854329" y="2711356"/>
                  <a:ext cx="1928958" cy="4095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Building Materials</a:t>
                  </a:r>
                </a:p>
              </p:txBody>
            </p:sp>
          </p:grpSp>
          <p:grpSp>
            <p:nvGrpSpPr>
              <p:cNvPr id="26" name="Group 25"/>
              <p:cNvGrpSpPr/>
              <p:nvPr/>
            </p:nvGrpSpPr>
            <p:grpSpPr>
              <a:xfrm>
                <a:off x="7972884" y="1191529"/>
                <a:ext cx="3842038" cy="1483518"/>
                <a:chOff x="353833" y="3447425"/>
                <a:chExt cx="3690652" cy="1483518"/>
              </a:xfrm>
            </p:grpSpPr>
            <p:sp>
              <p:nvSpPr>
                <p:cNvPr id="24" name="Oval 23"/>
                <p:cNvSpPr/>
                <p:nvPr/>
              </p:nvSpPr>
              <p:spPr>
                <a:xfrm>
                  <a:off x="353833" y="4166554"/>
                  <a:ext cx="3228108" cy="764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TextBox 21"/>
                <p:cNvSpPr txBox="1"/>
                <p:nvPr/>
              </p:nvSpPr>
              <p:spPr>
                <a:xfrm>
                  <a:off x="999457" y="3447425"/>
                  <a:ext cx="3045028" cy="58504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Concrete Technology &amp; Design </a:t>
                  </a:r>
                </a:p>
              </p:txBody>
            </p:sp>
          </p:grpSp>
          <p:sp>
            <p:nvSpPr>
              <p:cNvPr id="2" name="Rectangle 1"/>
              <p:cNvSpPr/>
              <p:nvPr/>
            </p:nvSpPr>
            <p:spPr>
              <a:xfrm>
                <a:off x="5421158" y="1320971"/>
                <a:ext cx="2167612" cy="253518"/>
              </a:xfrm>
              <a:prstGeom prst="rect">
                <a:avLst/>
              </a:prstGeom>
              <a:noFill/>
            </p:spPr>
            <p:txBody>
              <a:bodyPr wrap="none" lIns="91440" tIns="45720" rIns="91440" bIns="45720">
                <a:spAutoFit/>
              </a:bodyPr>
              <a:lstStyle/>
              <a:p>
                <a:pPr algn="ctr"/>
                <a:r>
                  <a:rPr lang="en-US" sz="2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Research Area </a:t>
                </a:r>
              </a:p>
            </p:txBody>
          </p:sp>
          <p:sp>
            <p:nvSpPr>
              <p:cNvPr id="14" name="Oval 13"/>
              <p:cNvSpPr/>
              <p:nvPr/>
            </p:nvSpPr>
            <p:spPr>
              <a:xfrm>
                <a:off x="4952432" y="1090467"/>
                <a:ext cx="2945219" cy="74530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6" name="Straight Arrow Connector 15"/>
              <p:cNvCxnSpPr>
                <a:stCxn id="14" idx="3"/>
                <a:endCxn id="9" idx="7"/>
              </p:cNvCxnSpPr>
              <p:nvPr/>
            </p:nvCxnSpPr>
            <p:spPr>
              <a:xfrm flipH="1">
                <a:off x="4479685" y="1726624"/>
                <a:ext cx="904064" cy="3680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4" idx="4"/>
                <a:endCxn id="23" idx="0"/>
              </p:cNvCxnSpPr>
              <p:nvPr/>
            </p:nvCxnSpPr>
            <p:spPr>
              <a:xfrm>
                <a:off x="6425041" y="1835771"/>
                <a:ext cx="22174" cy="4387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4" idx="5"/>
                <a:endCxn id="24" idx="1"/>
              </p:cNvCxnSpPr>
              <p:nvPr/>
            </p:nvCxnSpPr>
            <p:spPr>
              <a:xfrm>
                <a:off x="7466332" y="1726624"/>
                <a:ext cx="998691" cy="29597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cxnSp>
          <p:nvCxnSpPr>
            <p:cNvPr id="45" name="Straight Arrow Connector 44"/>
            <p:cNvCxnSpPr>
              <a:stCxn id="14" idx="2"/>
              <a:endCxn id="28" idx="6"/>
            </p:cNvCxnSpPr>
            <p:nvPr/>
          </p:nvCxnSpPr>
          <p:spPr>
            <a:xfrm flipH="1" flipV="1">
              <a:off x="2049798" y="2656546"/>
              <a:ext cx="305332" cy="3077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4" idx="1"/>
              <a:endCxn id="32" idx="4"/>
            </p:cNvCxnSpPr>
            <p:nvPr/>
          </p:nvCxnSpPr>
          <p:spPr>
            <a:xfrm flipH="1" flipV="1">
              <a:off x="2121545" y="2177686"/>
              <a:ext cx="472198" cy="24613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7"/>
              <a:endCxn id="33" idx="4"/>
            </p:cNvCxnSpPr>
            <p:nvPr/>
          </p:nvCxnSpPr>
          <p:spPr>
            <a:xfrm flipV="1">
              <a:off x="3745866" y="2213072"/>
              <a:ext cx="429752" cy="21074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4" idx="6"/>
              <a:endCxn id="34" idx="2"/>
            </p:cNvCxnSpPr>
            <p:nvPr/>
          </p:nvCxnSpPr>
          <p:spPr>
            <a:xfrm flipV="1">
              <a:off x="3984479" y="2592684"/>
              <a:ext cx="381257" cy="946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225263" y="3396193"/>
              <a:ext cx="1606585" cy="4095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Recycled  Aggregates</a:t>
              </a:r>
            </a:p>
          </p:txBody>
        </p:sp>
        <p:sp>
          <p:nvSpPr>
            <p:cNvPr id="69" name="TextBox 68"/>
            <p:cNvSpPr txBox="1"/>
            <p:nvPr/>
          </p:nvSpPr>
          <p:spPr>
            <a:xfrm>
              <a:off x="682562" y="3464416"/>
              <a:ext cx="1606585" cy="4095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Building Maintenance</a:t>
              </a:r>
            </a:p>
          </p:txBody>
        </p:sp>
        <p:sp>
          <p:nvSpPr>
            <p:cNvPr id="70" name="TextBox 69"/>
            <p:cNvSpPr txBox="1"/>
            <p:nvPr/>
          </p:nvSpPr>
          <p:spPr>
            <a:xfrm>
              <a:off x="2495791" y="3739209"/>
              <a:ext cx="1317810" cy="4095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Building Materials</a:t>
              </a:r>
            </a:p>
          </p:txBody>
        </p:sp>
        <p:sp>
          <p:nvSpPr>
            <p:cNvPr id="71" name="TextBox 70"/>
            <p:cNvSpPr txBox="1"/>
            <p:nvPr/>
          </p:nvSpPr>
          <p:spPr>
            <a:xfrm>
              <a:off x="3378594" y="1612135"/>
              <a:ext cx="1606585" cy="4095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Construction Technology</a:t>
              </a:r>
            </a:p>
          </p:txBody>
        </p:sp>
        <p:sp>
          <p:nvSpPr>
            <p:cNvPr id="72" name="TextBox 71"/>
            <p:cNvSpPr txBox="1"/>
            <p:nvPr/>
          </p:nvSpPr>
          <p:spPr>
            <a:xfrm>
              <a:off x="313566" y="2513829"/>
              <a:ext cx="1606585" cy="4095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Structural Retrofitting</a:t>
              </a:r>
            </a:p>
          </p:txBody>
        </p:sp>
        <p:sp>
          <p:nvSpPr>
            <p:cNvPr id="73" name="TextBox 72"/>
            <p:cNvSpPr txBox="1"/>
            <p:nvPr/>
          </p:nvSpPr>
          <p:spPr>
            <a:xfrm>
              <a:off x="1341771" y="1612135"/>
              <a:ext cx="1606585" cy="4095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Environmental Sustainability</a:t>
              </a:r>
            </a:p>
          </p:txBody>
        </p:sp>
      </p:grpSp>
      <p:sp>
        <p:nvSpPr>
          <p:cNvPr id="4" name="Rectangle 3"/>
          <p:cNvSpPr/>
          <p:nvPr/>
        </p:nvSpPr>
        <p:spPr>
          <a:xfrm>
            <a:off x="3498047" y="1210766"/>
            <a:ext cx="6096000" cy="369332"/>
          </a:xfrm>
          <a:prstGeom prst="rect">
            <a:avLst/>
          </a:prstGeom>
        </p:spPr>
        <p:txBody>
          <a:bodyPr>
            <a:spAutoFit/>
          </a:bodyPr>
          <a:lstStyle/>
          <a:p>
            <a:r>
              <a:rPr lang="en-US" b="1" u="sng" dirty="0">
                <a:latin typeface="Times New Roman" panose="02020603050405020304" pitchFamily="18" charset="0"/>
                <a:cs typeface="Times New Roman" panose="02020603050405020304" pitchFamily="18" charset="0"/>
              </a:rPr>
              <a:t>Major Research Area which are not limited to:</a:t>
            </a:r>
          </a:p>
        </p:txBody>
      </p:sp>
    </p:spTree>
    <p:extLst>
      <p:ext uri="{BB962C8B-B14F-4D97-AF65-F5344CB8AC3E}">
        <p14:creationId xmlns:p14="http://schemas.microsoft.com/office/powerpoint/2010/main" val="2979510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1000"/>
                                        <p:tgtEl>
                                          <p:spTgt spid="75"/>
                                        </p:tgtEl>
                                      </p:cBhvr>
                                    </p:animEffect>
                                    <p:anim calcmode="lin" valueType="num">
                                      <p:cBhvr>
                                        <p:cTn id="12" dur="1000" fill="hold"/>
                                        <p:tgtEl>
                                          <p:spTgt spid="75"/>
                                        </p:tgtEl>
                                        <p:attrNameLst>
                                          <p:attrName>ppt_x</p:attrName>
                                        </p:attrNameLst>
                                      </p:cBhvr>
                                      <p:tavLst>
                                        <p:tav tm="0">
                                          <p:val>
                                            <p:strVal val="#ppt_x"/>
                                          </p:val>
                                        </p:tav>
                                        <p:tav tm="100000">
                                          <p:val>
                                            <p:strVal val="#ppt_x"/>
                                          </p:val>
                                        </p:tav>
                                      </p:tavLst>
                                    </p:anim>
                                    <p:anim calcmode="lin" valueType="num">
                                      <p:cBhvr>
                                        <p:cTn id="13"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A55FE92-66F6-244C-9761-0FB2E9EFD134}"/>
              </a:ext>
            </a:extLst>
          </p:cNvPr>
          <p:cNvSpPr txBox="1">
            <a:spLocks/>
          </p:cNvSpPr>
          <p:nvPr/>
        </p:nvSpPr>
        <p:spPr>
          <a:xfrm>
            <a:off x="133350" y="23123"/>
            <a:ext cx="10515600" cy="8104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Conclusion</a:t>
            </a:r>
          </a:p>
        </p:txBody>
      </p:sp>
      <p:sp>
        <p:nvSpPr>
          <p:cNvPr id="4" name="Rectangle 3"/>
          <p:cNvSpPr/>
          <p:nvPr/>
        </p:nvSpPr>
        <p:spPr>
          <a:xfrm>
            <a:off x="390525" y="1132690"/>
            <a:ext cx="11372850" cy="5262979"/>
          </a:xfrm>
          <a:prstGeom prst="rect">
            <a:avLst/>
          </a:prstGeom>
        </p:spPr>
        <p:txBody>
          <a:bodyPr wrap="square">
            <a:spAutoFit/>
          </a:bodyPr>
          <a:lstStyle/>
          <a:p>
            <a:pPr marL="342900" indent="-342900" algn="jus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It was found that the critical influence to the performance of RA-concrete is the quality of the waste source which RA obtained from.</a:t>
            </a:r>
          </a:p>
          <a:p>
            <a:pPr marL="342900" indent="-342900" algn="just">
              <a:buFont typeface="Arial" panose="020B0604020202020204" pitchFamily="34" charset="0"/>
              <a:buChar char="•"/>
            </a:pPr>
            <a:endParaRPr lang="en-GB" sz="24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size distribution results showed that unscreened RA contains a large amount of fine aggregates from crushing process with high porosity and water absorption.</a:t>
            </a:r>
          </a:p>
          <a:p>
            <a:pPr lvl="0"/>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Two or </a:t>
            </a:r>
            <a:r>
              <a:rPr lang="en-GB" sz="2400" dirty="0">
                <a:latin typeface="Times New Roman" panose="02020603050405020304" pitchFamily="18" charset="0"/>
                <a:cs typeface="Times New Roman" panose="02020603050405020304" pitchFamily="18" charset="0"/>
              </a:rPr>
              <a:t>three times of screening is recommended to effectively remove the adhered mortar and fine aggregates from the RA.</a:t>
            </a:r>
            <a:endParaRPr lang="en-US" sz="24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hydrostatic weighting method is suggested to determine the water absorption of RA instead of using the AS standard method which assigned for natural aggregates.</a:t>
            </a:r>
          </a:p>
          <a:p>
            <a:pPr marL="342900" lvl="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calculated crushing value for all tested RA were in the standard range (20-30 %) to be used in conventional concrete.</a:t>
            </a:r>
          </a:p>
        </p:txBody>
      </p:sp>
      <p:sp>
        <p:nvSpPr>
          <p:cNvPr id="2" name="Slide Number Placeholder 1"/>
          <p:cNvSpPr>
            <a:spLocks noGrp="1"/>
          </p:cNvSpPr>
          <p:nvPr>
            <p:ph type="sldNum" sz="quarter" idx="12"/>
          </p:nvPr>
        </p:nvSpPr>
        <p:spPr/>
        <p:txBody>
          <a:bodyPr/>
          <a:lstStyle/>
          <a:p>
            <a:fld id="{047888C8-C036-413E-A3F3-0735EDD9D6A6}" type="slidenum">
              <a:rPr lang="en-AU" smtClean="0"/>
              <a:t>30</a:t>
            </a:fld>
            <a:endParaRPr lang="en-AU" dirty="0"/>
          </a:p>
        </p:txBody>
      </p:sp>
    </p:spTree>
    <p:extLst>
      <p:ext uri="{BB962C8B-B14F-4D97-AF65-F5344CB8AC3E}">
        <p14:creationId xmlns:p14="http://schemas.microsoft.com/office/powerpoint/2010/main" val="28979665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A55FE92-66F6-244C-9761-0FB2E9EFD134}"/>
              </a:ext>
            </a:extLst>
          </p:cNvPr>
          <p:cNvSpPr txBox="1">
            <a:spLocks/>
          </p:cNvSpPr>
          <p:nvPr/>
        </p:nvSpPr>
        <p:spPr>
          <a:xfrm>
            <a:off x="133350" y="106248"/>
            <a:ext cx="10515600" cy="8104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Conclusion</a:t>
            </a:r>
          </a:p>
        </p:txBody>
      </p:sp>
      <p:sp>
        <p:nvSpPr>
          <p:cNvPr id="2" name="Slide Number Placeholder 1"/>
          <p:cNvSpPr>
            <a:spLocks noGrp="1"/>
          </p:cNvSpPr>
          <p:nvPr>
            <p:ph type="sldNum" sz="quarter" idx="12"/>
          </p:nvPr>
        </p:nvSpPr>
        <p:spPr/>
        <p:txBody>
          <a:bodyPr/>
          <a:lstStyle/>
          <a:p>
            <a:fld id="{047888C8-C036-413E-A3F3-0735EDD9D6A6}" type="slidenum">
              <a:rPr lang="en-AU" smtClean="0"/>
              <a:t>31</a:t>
            </a:fld>
            <a:endParaRPr lang="en-AU"/>
          </a:p>
        </p:txBody>
      </p:sp>
      <p:sp>
        <p:nvSpPr>
          <p:cNvPr id="3" name="Rectangle 2"/>
          <p:cNvSpPr/>
          <p:nvPr/>
        </p:nvSpPr>
        <p:spPr>
          <a:xfrm>
            <a:off x="133350" y="1431498"/>
            <a:ext cx="11837226" cy="4893647"/>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pre-soaking method proved to be helpful for getting better workability of concrete </a:t>
            </a:r>
            <a:r>
              <a:rPr lang="en-GB" sz="2400" dirty="0">
                <a:latin typeface="Times New Roman" panose="02020603050405020304" pitchFamily="18" charset="0"/>
                <a:cs typeface="Times New Roman" panose="02020603050405020304" pitchFamily="18" charset="0"/>
              </a:rPr>
              <a:t>with very minimal bleeding effects </a:t>
            </a:r>
            <a:r>
              <a:rPr lang="en-US" sz="2400" dirty="0">
                <a:latin typeface="Times New Roman" panose="02020603050405020304" pitchFamily="18" charset="0"/>
                <a:cs typeface="Times New Roman" panose="02020603050405020304" pitchFamily="18" charset="0"/>
              </a:rPr>
              <a:t>while maintain a desirable compressive strength. </a:t>
            </a:r>
          </a:p>
          <a:p>
            <a:pPr marL="342900" indent="-342900">
              <a:buFont typeface="Arial" panose="020B0604020202020204" pitchFamily="34" charset="0"/>
              <a:buChar char="•"/>
            </a:pPr>
            <a:endParaRPr lang="en-GB"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The complete replacement of coarse sand can produce standard grade concrete of 40MPa, but cannot achieve high grade concrete. This result is still promising as many specifications for RMS roads and bridges provide an upper limit of compression of 40MPa at 28 days.</a:t>
            </a:r>
          </a:p>
          <a:p>
            <a:pPr marL="342900" indent="-342900" algn="just">
              <a:buFont typeface="Arial" panose="020B0604020202020204" pitchFamily="34" charset="0"/>
              <a:buChar char="•"/>
            </a:pPr>
            <a:endParaRPr lang="en-GB"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The suggested integrated pre-soaking and screening method had no remarkable effect on the </a:t>
            </a:r>
            <a:r>
              <a:rPr lang="en-GB" sz="2400" dirty="0" err="1">
                <a:latin typeface="Times New Roman" panose="02020603050405020304" pitchFamily="18" charset="0"/>
                <a:cs typeface="Times New Roman" panose="02020603050405020304" pitchFamily="18" charset="0"/>
              </a:rPr>
              <a:t>densityand</a:t>
            </a:r>
            <a:r>
              <a:rPr lang="en-GB" sz="2400" dirty="0">
                <a:latin typeface="Times New Roman" panose="02020603050405020304" pitchFamily="18" charset="0"/>
                <a:cs typeface="Times New Roman" panose="02020603050405020304" pitchFamily="18" charset="0"/>
              </a:rPr>
              <a:t> tensile strength and increased the module elasticity. </a:t>
            </a:r>
          </a:p>
          <a:p>
            <a:pPr marL="342900" indent="-342900" algn="just">
              <a:buFont typeface="Arial" panose="020B0604020202020204" pitchFamily="34" charset="0"/>
              <a:buChar char="•"/>
            </a:pPr>
            <a:endParaRPr lang="en-GB"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RA-Concrete demonstrated a good structure with minimal porous, voids and cracks along the interfacial transition zone. </a:t>
            </a:r>
          </a:p>
          <a:p>
            <a:pPr marL="342900" indent="-342900" algn="just">
              <a:buFont typeface="Arial" panose="020B0604020202020204" pitchFamily="34" charset="0"/>
              <a:buChar char="•"/>
            </a:pP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4211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FEEB10-1C6B-444E-80A7-E2D17499F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364" y="1638300"/>
            <a:ext cx="8214468" cy="3076575"/>
          </a:xfrm>
          <a:prstGeom prst="rect">
            <a:avLst/>
          </a:prstGeom>
        </p:spPr>
      </p:pic>
      <p:sp>
        <p:nvSpPr>
          <p:cNvPr id="2" name="Slide Number Placeholder 1"/>
          <p:cNvSpPr>
            <a:spLocks noGrp="1"/>
          </p:cNvSpPr>
          <p:nvPr>
            <p:ph type="sldNum" sz="quarter" idx="12"/>
          </p:nvPr>
        </p:nvSpPr>
        <p:spPr/>
        <p:txBody>
          <a:bodyPr/>
          <a:lstStyle/>
          <a:p>
            <a:fld id="{047888C8-C036-413E-A3F3-0735EDD9D6A6}" type="slidenum">
              <a:rPr lang="en-AU" smtClean="0"/>
              <a:t>32</a:t>
            </a:fld>
            <a:endParaRPr lang="en-AU" dirty="0"/>
          </a:p>
        </p:txBody>
      </p:sp>
    </p:spTree>
    <p:extLst>
      <p:ext uri="{BB962C8B-B14F-4D97-AF65-F5344CB8AC3E}">
        <p14:creationId xmlns:p14="http://schemas.microsoft.com/office/powerpoint/2010/main" val="2009960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6"/>
          <p:cNvSpPr txBox="1">
            <a:spLocks/>
          </p:cNvSpPr>
          <p:nvPr/>
        </p:nvSpPr>
        <p:spPr>
          <a:xfrm>
            <a:off x="527239" y="1398360"/>
            <a:ext cx="4840994" cy="4892040"/>
          </a:xfrm>
          <a:prstGeom prst="rect">
            <a:avLst/>
          </a:prstGeom>
          <a:ln>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u="sng" dirty="0">
                <a:latin typeface="Times New Roman" panose="02020603050405020304" pitchFamily="18" charset="0"/>
                <a:cs typeface="Times New Roman" panose="02020603050405020304" pitchFamily="18" charset="0"/>
              </a:rPr>
              <a:t>Recent Grants Related to the Use of Recycled Aggregates in Concrete:</a:t>
            </a:r>
          </a:p>
          <a:p>
            <a:endParaRPr lang="en-US" sz="1800" b="1" u="sng" dirty="0">
              <a:latin typeface="Times New Roman" panose="02020603050405020304" pitchFamily="18" charset="0"/>
              <a:cs typeface="Times New Roman" panose="02020603050405020304" pitchFamily="18" charset="0"/>
            </a:endParaRPr>
          </a:p>
          <a:p>
            <a:pPr marL="55563">
              <a:lnSpc>
                <a:spcPct val="100000"/>
              </a:lnSpc>
              <a:spcBef>
                <a:spcPts val="0"/>
              </a:spcBef>
            </a:pPr>
            <a:r>
              <a:rPr lang="en-US" b="1" dirty="0">
                <a:latin typeface="Times New Roman" panose="02020603050405020304" pitchFamily="18" charset="0"/>
                <a:cs typeface="Times New Roman" panose="02020603050405020304" pitchFamily="18" charset="0"/>
              </a:rPr>
              <a:t>Title:</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Optimizing use of recycled aggregates in concrete production and application </a:t>
            </a:r>
            <a:endParaRPr lang="en-US" b="1" i="1" dirty="0">
              <a:latin typeface="Times New Roman" panose="02020603050405020304" pitchFamily="18" charset="0"/>
              <a:cs typeface="Times New Roman" panose="02020603050405020304" pitchFamily="18" charset="0"/>
            </a:endParaRPr>
          </a:p>
          <a:p>
            <a:pPr marL="401638" indent="-1588">
              <a:lnSpc>
                <a:spcPct val="100000"/>
              </a:lnSpc>
              <a:spcBef>
                <a:spcPts val="0"/>
              </a:spcBef>
            </a:pPr>
            <a:r>
              <a:rPr lang="en-US" b="1" dirty="0">
                <a:latin typeface="Times New Roman" panose="02020603050405020304" pitchFamily="18" charset="0"/>
                <a:cs typeface="Times New Roman" panose="02020603050405020304" pitchFamily="18" charset="0"/>
              </a:rPr>
              <a:t>Funding body:</a:t>
            </a:r>
            <a:r>
              <a:rPr lang="en-US" dirty="0">
                <a:latin typeface="Times New Roman" panose="02020603050405020304" pitchFamily="18" charset="0"/>
                <a:cs typeface="Times New Roman" panose="02020603050405020304" pitchFamily="18" charset="0"/>
              </a:rPr>
              <a:t> Cooperative Research Centers (CRC grants, 2020-2024) </a:t>
            </a:r>
          </a:p>
          <a:p>
            <a:pPr marL="401638" indent="-346075">
              <a:lnSpc>
                <a:spcPct val="100000"/>
              </a:lnSpc>
              <a:spcBef>
                <a:spcPts val="0"/>
              </a:spcBef>
            </a:pPr>
            <a:endParaRPr lang="en-US" dirty="0">
              <a:latin typeface="Times New Roman" panose="02020603050405020304" pitchFamily="18" charset="0"/>
              <a:cs typeface="Times New Roman" panose="02020603050405020304" pitchFamily="18" charset="0"/>
            </a:endParaRPr>
          </a:p>
          <a:p>
            <a:pPr>
              <a:lnSpc>
                <a:spcPct val="100000"/>
              </a:lnSpc>
              <a:spcBef>
                <a:spcPts val="0"/>
              </a:spcBef>
            </a:pPr>
            <a:r>
              <a:rPr lang="en-US" b="1" dirty="0">
                <a:latin typeface="Times New Roman" panose="02020603050405020304" pitchFamily="18" charset="0"/>
                <a:cs typeface="Times New Roman" panose="02020603050405020304" pitchFamily="18" charset="0"/>
              </a:rPr>
              <a:t>Title:</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To identify and validate new recycled concrete aggregates and sands for the construction industry</a:t>
            </a:r>
          </a:p>
          <a:p>
            <a:pPr marL="346075">
              <a:lnSpc>
                <a:spcPct val="100000"/>
              </a:lnSpc>
              <a:spcBef>
                <a:spcPts val="0"/>
              </a:spcBef>
            </a:pPr>
            <a:r>
              <a:rPr lang="en-US" b="1" dirty="0">
                <a:latin typeface="Times New Roman" panose="02020603050405020304" pitchFamily="18" charset="0"/>
                <a:cs typeface="Times New Roman" panose="02020603050405020304" pitchFamily="18" charset="0"/>
              </a:rPr>
              <a:t>Funding body: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Concrush</a:t>
            </a:r>
            <a:r>
              <a:rPr lang="en-US" dirty="0">
                <a:latin typeface="Times New Roman" panose="02020603050405020304" pitchFamily="18" charset="0"/>
                <a:cs typeface="Times New Roman" panose="02020603050405020304" pitchFamily="18" charset="0"/>
              </a:rPr>
              <a:t> Pty Limited and Department of Industry, Innovation and Science (2018-2019) </a:t>
            </a:r>
            <a:endParaRPr lang="en-US" b="1" dirty="0">
              <a:latin typeface="Times New Roman" panose="02020603050405020304" pitchFamily="18" charset="0"/>
              <a:cs typeface="Times New Roman" panose="02020603050405020304" pitchFamily="18" charset="0"/>
            </a:endParaRPr>
          </a:p>
          <a:p>
            <a:pPr marL="285750" indent="-285750">
              <a:lnSpc>
                <a:spcPct val="100000"/>
              </a:lnSpc>
              <a:spcBef>
                <a:spcPts val="0"/>
              </a:spcBef>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lnSpc>
                <a:spcPct val="100000"/>
              </a:lnSpc>
              <a:spcBef>
                <a:spcPts val="0"/>
              </a:spcBef>
            </a:pPr>
            <a:r>
              <a:rPr lang="en-US" b="1" dirty="0">
                <a:latin typeface="Times New Roman" panose="02020603050405020304" pitchFamily="18" charset="0"/>
                <a:cs typeface="Times New Roman" panose="02020603050405020304" pitchFamily="18" charset="0"/>
              </a:rPr>
              <a:t>Title:</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Experimental studies on self-compacting concrete </a:t>
            </a:r>
            <a:r>
              <a:rPr lang="en-US" i="1" dirty="0" err="1">
                <a:latin typeface="Times New Roman" panose="02020603050405020304" pitchFamily="18" charset="0"/>
                <a:cs typeface="Times New Roman" panose="02020603050405020304" pitchFamily="18" charset="0"/>
              </a:rPr>
              <a:t>utilising</a:t>
            </a:r>
            <a:r>
              <a:rPr lang="en-US" i="1" dirty="0">
                <a:latin typeface="Times New Roman" panose="02020603050405020304" pitchFamily="18" charset="0"/>
                <a:cs typeface="Times New Roman" panose="02020603050405020304" pitchFamily="18" charset="0"/>
              </a:rPr>
              <a:t> recycled aggregates</a:t>
            </a:r>
          </a:p>
          <a:p>
            <a:pPr marL="346075">
              <a:lnSpc>
                <a:spcPct val="100000"/>
              </a:lnSpc>
              <a:spcBef>
                <a:spcPts val="0"/>
              </a:spcBef>
            </a:pPr>
            <a:r>
              <a:rPr lang="en-US" b="1" dirty="0">
                <a:latin typeface="Times New Roman" panose="02020603050405020304" pitchFamily="18" charset="0"/>
                <a:cs typeface="Times New Roman" panose="02020603050405020304" pitchFamily="18" charset="0"/>
              </a:rPr>
              <a:t>Funding body:</a:t>
            </a:r>
            <a:r>
              <a:rPr lang="en-US" dirty="0">
                <a:latin typeface="Times New Roman" panose="02020603050405020304" pitchFamily="18" charset="0"/>
                <a:cs typeface="Times New Roman" panose="02020603050405020304" pitchFamily="18" charset="0"/>
              </a:rPr>
              <a:t> Faculty of Engineering and Built Environment- The University of Newcastle (2017-2018) </a:t>
            </a:r>
            <a:endParaRPr lang="en-US" sz="1800" dirty="0"/>
          </a:p>
        </p:txBody>
      </p:sp>
      <p:sp>
        <p:nvSpPr>
          <p:cNvPr id="8" name="Title 7"/>
          <p:cNvSpPr>
            <a:spLocks noGrp="1"/>
          </p:cNvSpPr>
          <p:nvPr>
            <p:ph type="title"/>
          </p:nvPr>
        </p:nvSpPr>
        <p:spPr>
          <a:xfrm>
            <a:off x="10619" y="-716859"/>
            <a:ext cx="7919748" cy="1600200"/>
          </a:xfrm>
        </p:spPr>
        <p:txBody>
          <a:bodyPr/>
          <a:lstStyle/>
          <a:p>
            <a:r>
              <a:rPr lang="en-US" dirty="0">
                <a:latin typeface="Times New Roman" panose="02020603050405020304" pitchFamily="18" charset="0"/>
                <a:cs typeface="Times New Roman" panose="02020603050405020304" pitchFamily="18" charset="0"/>
              </a:rPr>
              <a:t>Recent Related Achievements</a:t>
            </a:r>
          </a:p>
        </p:txBody>
      </p:sp>
      <p:sp>
        <p:nvSpPr>
          <p:cNvPr id="20" name="Text Placeholder 16"/>
          <p:cNvSpPr txBox="1">
            <a:spLocks/>
          </p:cNvSpPr>
          <p:nvPr/>
        </p:nvSpPr>
        <p:spPr>
          <a:xfrm>
            <a:off x="6946974" y="1383554"/>
            <a:ext cx="4749278" cy="1477134"/>
          </a:xfrm>
          <a:prstGeom prst="rect">
            <a:avLst/>
          </a:prstGeom>
          <a:ln>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u="sng" dirty="0">
                <a:latin typeface="Times New Roman" panose="02020603050405020304" pitchFamily="18" charset="0"/>
                <a:cs typeface="Times New Roman" panose="02020603050405020304" pitchFamily="18" charset="0"/>
              </a:rPr>
              <a:t>Related Industrial Partners</a:t>
            </a:r>
          </a:p>
          <a:p>
            <a:pPr marL="285750" indent="-285750">
              <a:spcBef>
                <a:spcPts val="0"/>
              </a:spcBef>
              <a:buFont typeface="Arial" panose="020B0604020202020204" pitchFamily="34" charset="0"/>
              <a:buChar char="•"/>
            </a:pPr>
            <a:r>
              <a:rPr lang="en-US" sz="1800" dirty="0" err="1">
                <a:latin typeface="Times New Roman" panose="02020603050405020304" pitchFamily="18" charset="0"/>
                <a:cs typeface="Times New Roman" panose="02020603050405020304" pitchFamily="18" charset="0"/>
              </a:rPr>
              <a:t>Concrush</a:t>
            </a:r>
            <a:r>
              <a:rPr lang="en-US" sz="1800" dirty="0">
                <a:latin typeface="Times New Roman" panose="02020603050405020304" pitchFamily="18" charset="0"/>
                <a:cs typeface="Times New Roman" panose="02020603050405020304" pitchFamily="18" charset="0"/>
              </a:rPr>
              <a:t> Pty Limited</a:t>
            </a:r>
          </a:p>
          <a:p>
            <a:pPr marL="285750" indent="-285750">
              <a:spcBef>
                <a:spcPts val="0"/>
              </a:spcBef>
              <a:buFont typeface="Arial" panose="020B0604020202020204" pitchFamily="34" charset="0"/>
              <a:buChar char="•"/>
            </a:pPr>
            <a:r>
              <a:rPr lang="en-US" sz="1800" dirty="0" err="1">
                <a:latin typeface="Times New Roman" panose="02020603050405020304" pitchFamily="18" charset="0"/>
                <a:cs typeface="Times New Roman" panose="02020603050405020304" pitchFamily="18" charset="0"/>
              </a:rPr>
              <a:t>Daracon</a:t>
            </a:r>
            <a:r>
              <a:rPr lang="en-US" sz="1800" dirty="0">
                <a:latin typeface="Times New Roman" panose="02020603050405020304" pitchFamily="18" charset="0"/>
                <a:cs typeface="Times New Roman" panose="02020603050405020304" pitchFamily="18" charset="0"/>
              </a:rPr>
              <a:t>/</a:t>
            </a:r>
            <a:r>
              <a:rPr lang="en-US" sz="1800" dirty="0" err="1">
                <a:latin typeface="Times New Roman" panose="02020603050405020304" pitchFamily="18" charset="0"/>
                <a:cs typeface="Times New Roman" panose="02020603050405020304" pitchFamily="18" charset="0"/>
              </a:rPr>
              <a:t>Daracrete</a:t>
            </a:r>
            <a:r>
              <a:rPr lang="en-US" sz="1800" dirty="0">
                <a:latin typeface="Times New Roman" panose="02020603050405020304" pitchFamily="18" charset="0"/>
                <a:cs typeface="Times New Roman" panose="02020603050405020304" pitchFamily="18" charset="0"/>
              </a:rPr>
              <a:t> Group</a:t>
            </a:r>
          </a:p>
          <a:p>
            <a:pPr marL="285750" indent="-285750">
              <a:spcBef>
                <a:spcPts val="0"/>
              </a:spcBef>
              <a:buFont typeface="Arial" panose="020B0604020202020204" pitchFamily="34" charset="0"/>
              <a:buChar char="•"/>
            </a:pPr>
            <a:r>
              <a:rPr lang="en-US" sz="1800" dirty="0" err="1">
                <a:latin typeface="Times New Roman" panose="02020603050405020304" pitchFamily="18" charset="0"/>
                <a:cs typeface="Times New Roman" panose="02020603050405020304" pitchFamily="18" charset="0"/>
              </a:rPr>
              <a:t>W&amp;G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Duber</a:t>
            </a:r>
            <a:r>
              <a:rPr lang="en-US" sz="1800" dirty="0">
                <a:latin typeface="Times New Roman" panose="02020603050405020304" pitchFamily="18" charset="0"/>
                <a:cs typeface="Times New Roman" panose="02020603050405020304" pitchFamily="18" charset="0"/>
              </a:rPr>
              <a:t> Design &amp;Construction</a:t>
            </a:r>
          </a:p>
          <a:p>
            <a:pPr marL="285750" indent="-285750">
              <a:spcBef>
                <a:spcPts val="0"/>
              </a:spcBef>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Great Lakes Concrete</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047888C8-C036-413E-A3F3-0735EDD9D6A6}" type="slidenum">
              <a:rPr lang="en-AU" smtClean="0">
                <a:latin typeface="Times New Roman" panose="02020603050405020304" pitchFamily="18" charset="0"/>
                <a:cs typeface="Times New Roman" panose="02020603050405020304" pitchFamily="18" charset="0"/>
              </a:rPr>
              <a:t>4</a:t>
            </a:fld>
            <a:endParaRPr lang="en-AU" dirty="0">
              <a:latin typeface="Times New Roman" panose="02020603050405020304" pitchFamily="18" charset="0"/>
              <a:cs typeface="Times New Roman" panose="02020603050405020304" pitchFamily="18" charset="0"/>
            </a:endParaRPr>
          </a:p>
        </p:txBody>
      </p:sp>
      <p:pic>
        <p:nvPicPr>
          <p:cNvPr id="36" name="Picture 35" descr="A pile of rocks&#10;&#10;Description automatically generated">
            <a:extLst>
              <a:ext uri="{FF2B5EF4-FFF2-40B4-BE49-F238E27FC236}">
                <a16:creationId xmlns:a16="http://schemas.microsoft.com/office/drawing/2014/main" id="{59F44AEB-0F59-8942-B91F-EEDEE46609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4271"/>
          <a:stretch/>
        </p:blipFill>
        <p:spPr>
          <a:xfrm>
            <a:off x="6776740" y="3277590"/>
            <a:ext cx="3578544" cy="2541319"/>
          </a:xfrm>
          <a:prstGeom prst="rect">
            <a:avLst/>
          </a:prstGeom>
        </p:spPr>
      </p:pic>
    </p:spTree>
    <p:extLst>
      <p:ext uri="{BB962C8B-B14F-4D97-AF65-F5344CB8AC3E}">
        <p14:creationId xmlns:p14="http://schemas.microsoft.com/office/powerpoint/2010/main" val="9583621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1" presetClass="entr" presetSubtype="1"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heel(1)">
                                      <p:cBhvr>
                                        <p:cTn id="19"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4EE30E6B-CFB8-6342-B150-ACC5BDF1A813}"/>
              </a:ext>
            </a:extLst>
          </p:cNvPr>
          <p:cNvSpPr txBox="1">
            <a:spLocks/>
          </p:cNvSpPr>
          <p:nvPr/>
        </p:nvSpPr>
        <p:spPr>
          <a:xfrm>
            <a:off x="0" y="-480705"/>
            <a:ext cx="84249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sz="2800" b="1" dirty="0">
                <a:latin typeface="Times New Roman" panose="02020603050405020304" pitchFamily="18" charset="0"/>
                <a:cs typeface="Times New Roman" panose="02020603050405020304" pitchFamily="18" charset="0"/>
              </a:rPr>
              <a:t>Construction and Demolition (</a:t>
            </a:r>
            <a:r>
              <a:rPr lang="en-AU" sz="2800" b="1" dirty="0" err="1">
                <a:latin typeface="Times New Roman" panose="02020603050405020304" pitchFamily="18" charset="0"/>
                <a:cs typeface="Times New Roman" panose="02020603050405020304" pitchFamily="18" charset="0"/>
              </a:rPr>
              <a:t>C&amp;D</a:t>
            </a:r>
            <a:r>
              <a:rPr lang="en-AU" sz="2800" b="1" dirty="0">
                <a:latin typeface="Times New Roman" panose="02020603050405020304" pitchFamily="18" charset="0"/>
                <a:cs typeface="Times New Roman" panose="02020603050405020304" pitchFamily="18" charset="0"/>
              </a:rPr>
              <a:t>) Wastes</a:t>
            </a:r>
            <a:endParaRPr lang="en-US" sz="2800" b="1"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047888C8-C036-413E-A3F3-0735EDD9D6A6}" type="slidenum">
              <a:rPr lang="en-AU" smtClean="0"/>
              <a:t>5</a:t>
            </a:fld>
            <a:endParaRPr lang="en-AU"/>
          </a:p>
        </p:txBody>
      </p:sp>
      <p:pic>
        <p:nvPicPr>
          <p:cNvPr id="28" name="Picture 27">
            <a:extLst>
              <a:ext uri="{FF2B5EF4-FFF2-40B4-BE49-F238E27FC236}">
                <a16:creationId xmlns:a16="http://schemas.microsoft.com/office/drawing/2014/main" id="{E10C6FBB-EC81-DB4C-8213-4C453834DE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4799" y="1977204"/>
            <a:ext cx="3593096" cy="2773420"/>
          </a:xfrm>
          <a:prstGeom prst="rect">
            <a:avLst/>
          </a:prstGeom>
        </p:spPr>
      </p:pic>
      <p:grpSp>
        <p:nvGrpSpPr>
          <p:cNvPr id="26" name="Group 25"/>
          <p:cNvGrpSpPr>
            <a:grpSpLocks noChangeAspect="1"/>
          </p:cNvGrpSpPr>
          <p:nvPr/>
        </p:nvGrpSpPr>
        <p:grpSpPr bwMode="auto">
          <a:xfrm>
            <a:off x="-179708" y="1006908"/>
            <a:ext cx="7700964" cy="4640262"/>
            <a:chOff x="-237" y="953"/>
            <a:chExt cx="4851" cy="2923"/>
          </a:xfrm>
        </p:grpSpPr>
        <p:sp>
          <p:nvSpPr>
            <p:cNvPr id="27" name="AutoShape 3"/>
            <p:cNvSpPr>
              <a:spLocks noChangeAspect="1" noChangeArrowheads="1" noTextEdit="1"/>
            </p:cNvSpPr>
            <p:nvPr/>
          </p:nvSpPr>
          <p:spPr bwMode="auto">
            <a:xfrm>
              <a:off x="-237" y="953"/>
              <a:ext cx="4850" cy="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29"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 y="1307"/>
              <a:ext cx="966" cy="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 y="1307"/>
              <a:ext cx="626" cy="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8" y="1283"/>
              <a:ext cx="726" cy="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8" y="2052"/>
              <a:ext cx="1606" cy="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a:spLocks noChangeArrowheads="1"/>
            </p:cNvSpPr>
            <p:nvPr/>
          </p:nvSpPr>
          <p:spPr bwMode="auto">
            <a:xfrm>
              <a:off x="78" y="1089"/>
              <a:ext cx="314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Times New Roman" pitchFamily="18" charset="0"/>
                  <a:cs typeface="Arial" pitchFamily="34" charset="0"/>
                </a:rPr>
                <a:t>Waste generation by stream in </a:t>
              </a:r>
              <a:r>
                <a:rPr lang="en-US" altLang="en-US" sz="2000" dirty="0">
                  <a:solidFill>
                    <a:srgbClr val="000000"/>
                  </a:solidFill>
                  <a:latin typeface="Times New Roman" pitchFamily="18" charset="0"/>
                </a:rPr>
                <a:t>A</a:t>
              </a:r>
              <a:r>
                <a:rPr kumimoji="0" lang="en-US" altLang="en-US" sz="2000" b="0" i="0" u="none" strike="noStrike" cap="none" normalizeH="0" baseline="0" dirty="0">
                  <a:ln>
                    <a:noFill/>
                  </a:ln>
                  <a:solidFill>
                    <a:srgbClr val="000000"/>
                  </a:solidFill>
                  <a:effectLst/>
                  <a:latin typeface="Times New Roman" pitchFamily="18" charset="0"/>
                  <a:cs typeface="Arial" pitchFamily="34" charset="0"/>
                </a:rPr>
                <a:t>ustralia 2016-17</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4" name="Rectangle 33"/>
            <p:cNvSpPr>
              <a:spLocks noChangeArrowheads="1"/>
            </p:cNvSpPr>
            <p:nvPr/>
          </p:nvSpPr>
          <p:spPr bwMode="auto">
            <a:xfrm>
              <a:off x="2923" y="1014"/>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5" name="Rectangle 34"/>
            <p:cNvSpPr>
              <a:spLocks noChangeArrowheads="1"/>
            </p:cNvSpPr>
            <p:nvPr/>
          </p:nvSpPr>
          <p:spPr bwMode="auto">
            <a:xfrm>
              <a:off x="780" y="2954"/>
              <a:ext cx="738" cy="473"/>
            </a:xfrm>
            <a:prstGeom prst="rect">
              <a:avLst/>
            </a:prstGeom>
            <a:noFill/>
            <a:ln w="28575" cap="flat">
              <a:solidFill>
                <a:srgbClr val="ED7D3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Rectangle 35"/>
            <p:cNvSpPr>
              <a:spLocks noChangeArrowheads="1"/>
            </p:cNvSpPr>
            <p:nvPr/>
          </p:nvSpPr>
          <p:spPr bwMode="auto">
            <a:xfrm>
              <a:off x="1010" y="3124"/>
              <a:ext cx="32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itchFamily="18" charset="0"/>
                  <a:cs typeface="Arial" pitchFamily="34" charset="0"/>
                </a:rPr>
                <a:t>C&amp;D</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7" name="Freeform 36"/>
            <p:cNvSpPr>
              <a:spLocks/>
            </p:cNvSpPr>
            <p:nvPr/>
          </p:nvSpPr>
          <p:spPr bwMode="auto">
            <a:xfrm>
              <a:off x="1554" y="2970"/>
              <a:ext cx="29" cy="441"/>
            </a:xfrm>
            <a:custGeom>
              <a:avLst/>
              <a:gdLst>
                <a:gd name="T0" fmla="*/ 0 w 240"/>
                <a:gd name="T1" fmla="*/ 0 h 3680"/>
                <a:gd name="T2" fmla="*/ 120 w 240"/>
                <a:gd name="T3" fmla="*/ 20 h 3680"/>
                <a:gd name="T4" fmla="*/ 120 w 240"/>
                <a:gd name="T5" fmla="*/ 1820 h 3680"/>
                <a:gd name="T6" fmla="*/ 240 w 240"/>
                <a:gd name="T7" fmla="*/ 1840 h 3680"/>
                <a:gd name="T8" fmla="*/ 120 w 240"/>
                <a:gd name="T9" fmla="*/ 1860 h 3680"/>
                <a:gd name="T10" fmla="*/ 120 w 240"/>
                <a:gd name="T11" fmla="*/ 3660 h 3680"/>
                <a:gd name="T12" fmla="*/ 0 w 240"/>
                <a:gd name="T13" fmla="*/ 3680 h 3680"/>
              </a:gdLst>
              <a:ahLst/>
              <a:cxnLst>
                <a:cxn ang="0">
                  <a:pos x="T0" y="T1"/>
                </a:cxn>
                <a:cxn ang="0">
                  <a:pos x="T2" y="T3"/>
                </a:cxn>
                <a:cxn ang="0">
                  <a:pos x="T4" y="T5"/>
                </a:cxn>
                <a:cxn ang="0">
                  <a:pos x="T6" y="T7"/>
                </a:cxn>
                <a:cxn ang="0">
                  <a:pos x="T8" y="T9"/>
                </a:cxn>
                <a:cxn ang="0">
                  <a:pos x="T10" y="T11"/>
                </a:cxn>
                <a:cxn ang="0">
                  <a:pos x="T12" y="T13"/>
                </a:cxn>
              </a:cxnLst>
              <a:rect l="0" t="0" r="r" b="b"/>
              <a:pathLst>
                <a:path w="240" h="3680">
                  <a:moveTo>
                    <a:pt x="0" y="0"/>
                  </a:moveTo>
                  <a:cubicBezTo>
                    <a:pt x="67" y="0"/>
                    <a:pt x="120" y="9"/>
                    <a:pt x="120" y="20"/>
                  </a:cubicBezTo>
                  <a:lnTo>
                    <a:pt x="120" y="1820"/>
                  </a:lnTo>
                  <a:cubicBezTo>
                    <a:pt x="120" y="1832"/>
                    <a:pt x="174" y="1840"/>
                    <a:pt x="240" y="1840"/>
                  </a:cubicBezTo>
                  <a:cubicBezTo>
                    <a:pt x="174" y="1840"/>
                    <a:pt x="120" y="1849"/>
                    <a:pt x="120" y="1860"/>
                  </a:cubicBezTo>
                  <a:lnTo>
                    <a:pt x="120" y="3660"/>
                  </a:lnTo>
                  <a:cubicBezTo>
                    <a:pt x="120" y="3672"/>
                    <a:pt x="67" y="3680"/>
                    <a:pt x="0" y="3680"/>
                  </a:cubicBezTo>
                </a:path>
              </a:pathLst>
            </a:custGeom>
            <a:noFill/>
            <a:ln w="2857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38" name="Picture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2" y="2095"/>
              <a:ext cx="458" cy="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0" y="2333"/>
              <a:ext cx="550" cy="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6" y="2790"/>
              <a:ext cx="540"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57" y="2933"/>
              <a:ext cx="624"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p:cNvSpPr>
              <a:spLocks noChangeArrowheads="1"/>
            </p:cNvSpPr>
            <p:nvPr/>
          </p:nvSpPr>
          <p:spPr bwMode="auto">
            <a:xfrm>
              <a:off x="2198" y="3709"/>
              <a:ext cx="6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itchFamily="18" charset="0"/>
                  <a:cs typeface="Arial" pitchFamily="34" charset="0"/>
                </a:rPr>
                <a:t>Concrete waste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4" name="Rectangle 43"/>
            <p:cNvSpPr>
              <a:spLocks noChangeArrowheads="1"/>
            </p:cNvSpPr>
            <p:nvPr/>
          </p:nvSpPr>
          <p:spPr bwMode="auto">
            <a:xfrm>
              <a:off x="309" y="3674"/>
              <a:ext cx="1493" cy="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Rectangle 44"/>
            <p:cNvSpPr>
              <a:spLocks noChangeArrowheads="1"/>
            </p:cNvSpPr>
            <p:nvPr/>
          </p:nvSpPr>
          <p:spPr bwMode="auto">
            <a:xfrm>
              <a:off x="920" y="3710"/>
              <a:ext cx="31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itchFamily="18" charset="0"/>
                  <a:cs typeface="Arial" pitchFamily="34" charset="0"/>
                </a:rPr>
                <a:t>Stream</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6" name="Rectangle 45"/>
            <p:cNvSpPr>
              <a:spLocks noChangeArrowheads="1"/>
            </p:cNvSpPr>
            <p:nvPr/>
          </p:nvSpPr>
          <p:spPr bwMode="auto">
            <a:xfrm>
              <a:off x="1670" y="3112"/>
              <a:ext cx="28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itchFamily="18" charset="0"/>
                  <a:cs typeface="Arial" pitchFamily="34" charset="0"/>
                </a:rPr>
                <a:t>18%</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grpSp>
      <p:sp>
        <p:nvSpPr>
          <p:cNvPr id="5" name="Rectangle 4"/>
          <p:cNvSpPr/>
          <p:nvPr/>
        </p:nvSpPr>
        <p:spPr>
          <a:xfrm>
            <a:off x="526977" y="5853990"/>
            <a:ext cx="6096000" cy="646331"/>
          </a:xfrm>
          <a:prstGeom prst="rect">
            <a:avLst/>
          </a:prstGeom>
        </p:spPr>
        <p:txBody>
          <a:bodyPr>
            <a:spAutoFit/>
          </a:bodyPr>
          <a:lstStyle/>
          <a:p>
            <a:pPr algn="just"/>
            <a:r>
              <a:rPr lang="en-AU" dirty="0">
                <a:latin typeface="Times New Roman" panose="02020603050405020304" pitchFamily="18" charset="0"/>
                <a:cs typeface="Times New Roman" panose="02020603050405020304" pitchFamily="18" charset="0"/>
              </a:rPr>
              <a:t>About 81% of the </a:t>
            </a:r>
            <a:r>
              <a:rPr lang="en-AU" dirty="0" err="1">
                <a:latin typeface="Times New Roman" panose="02020603050405020304" pitchFamily="18" charset="0"/>
                <a:cs typeface="Times New Roman" panose="02020603050405020304" pitchFamily="18" charset="0"/>
              </a:rPr>
              <a:t>C&amp;D</a:t>
            </a:r>
            <a:r>
              <a:rPr lang="en-AU" dirty="0">
                <a:latin typeface="Times New Roman" panose="02020603050405020304" pitchFamily="18" charset="0"/>
                <a:cs typeface="Times New Roman" panose="02020603050405020304" pitchFamily="18" charset="0"/>
              </a:rPr>
              <a:t> wastes are related to waste concrete (~16.5 Mt) which  about 72% of them are recycled.</a:t>
            </a:r>
          </a:p>
        </p:txBody>
      </p:sp>
      <p:sp>
        <p:nvSpPr>
          <p:cNvPr id="8" name="Rectangle 7"/>
          <p:cNvSpPr/>
          <p:nvPr/>
        </p:nvSpPr>
        <p:spPr>
          <a:xfrm>
            <a:off x="8264799" y="4750624"/>
            <a:ext cx="3593096" cy="646331"/>
          </a:xfrm>
          <a:prstGeom prst="rect">
            <a:avLst/>
          </a:prstGeom>
        </p:spPr>
        <p:txBody>
          <a:bodyPr wrap="square">
            <a:spAutoFit/>
          </a:bodyPr>
          <a:lstStyle/>
          <a:p>
            <a:pPr>
              <a:defRPr/>
            </a:pPr>
            <a:r>
              <a:rPr lang="en-AU" dirty="0">
                <a:latin typeface="Times New Roman" panose="02020603050405020304" pitchFamily="18" charset="0"/>
                <a:cs typeface="Times New Roman" panose="02020603050405020304" pitchFamily="18" charset="0"/>
              </a:rPr>
              <a:t>In 2016-17, t</a:t>
            </a:r>
            <a:r>
              <a:rPr lang="en-US" dirty="0">
                <a:latin typeface="Times New Roman" panose="02020603050405020304" pitchFamily="18" charset="0"/>
                <a:cs typeface="Times New Roman" panose="02020603050405020304" pitchFamily="18" charset="0"/>
              </a:rPr>
              <a:t>here was about  20.4 Mt wastes from the </a:t>
            </a:r>
            <a:r>
              <a:rPr lang="en-US" dirty="0" err="1">
                <a:latin typeface="Times New Roman" panose="02020603050405020304" pitchFamily="18" charset="0"/>
                <a:cs typeface="Times New Roman" panose="02020603050405020304" pitchFamily="18" charset="0"/>
              </a:rPr>
              <a:t>C&amp;D</a:t>
            </a:r>
            <a:r>
              <a:rPr lang="en-US" dirty="0">
                <a:latin typeface="Times New Roman" panose="02020603050405020304" pitchFamily="18" charset="0"/>
                <a:cs typeface="Times New Roman" panose="02020603050405020304" pitchFamily="18" charset="0"/>
              </a:rPr>
              <a:t> sector. </a:t>
            </a:r>
          </a:p>
        </p:txBody>
      </p:sp>
    </p:spTree>
    <p:extLst>
      <p:ext uri="{BB962C8B-B14F-4D97-AF65-F5344CB8AC3E}">
        <p14:creationId xmlns:p14="http://schemas.microsoft.com/office/powerpoint/2010/main" val="344806665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47888C8-C036-413E-A3F3-0735EDD9D6A6}" type="slidenum">
              <a:rPr lang="en-AU" smtClean="0"/>
              <a:t>6</a:t>
            </a:fld>
            <a:endParaRPr lang="en-AU"/>
          </a:p>
        </p:txBody>
      </p:sp>
      <p:pic>
        <p:nvPicPr>
          <p:cNvPr id="42" name="Picture 41" descr="A close up of a map&#10;&#10;Description automatically generated">
            <a:extLst>
              <a:ext uri="{FF2B5EF4-FFF2-40B4-BE49-F238E27FC236}">
                <a16:creationId xmlns:a16="http://schemas.microsoft.com/office/drawing/2014/main" id="{964D383B-70E6-7D4A-8A7C-057FE8AEDB30}"/>
              </a:ext>
            </a:extLst>
          </p:cNvPr>
          <p:cNvPicPr>
            <a:picLocks noChangeAspect="1"/>
          </p:cNvPicPr>
          <p:nvPr/>
        </p:nvPicPr>
        <p:blipFill rotWithShape="1">
          <a:blip r:embed="rId3">
            <a:extLst>
              <a:ext uri="{28A0092B-C50C-407E-A947-70E740481C1C}">
                <a14:useLocalDpi xmlns:a14="http://schemas.microsoft.com/office/drawing/2010/main" val="0"/>
              </a:ext>
            </a:extLst>
          </a:blip>
          <a:srcRect l="2494" r="2252"/>
          <a:stretch/>
        </p:blipFill>
        <p:spPr>
          <a:xfrm>
            <a:off x="1757548" y="209298"/>
            <a:ext cx="8454013" cy="6256679"/>
          </a:xfrm>
          <a:prstGeom prst="rect">
            <a:avLst/>
          </a:prstGeom>
        </p:spPr>
      </p:pic>
    </p:spTree>
    <p:extLst>
      <p:ext uri="{BB962C8B-B14F-4D97-AF65-F5344CB8AC3E}">
        <p14:creationId xmlns:p14="http://schemas.microsoft.com/office/powerpoint/2010/main" val="8128910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175" y="1286010"/>
            <a:ext cx="11760654" cy="3093154"/>
          </a:xfrm>
          <a:prstGeom prst="rect">
            <a:avLst/>
          </a:prstGeom>
          <a:noFill/>
        </p:spPr>
        <p:txBody>
          <a:bodyPr wrap="square" rtlCol="0">
            <a:spAutoFit/>
          </a:bodyPr>
          <a:lstStyle/>
          <a:p>
            <a:pPr algn="just"/>
            <a:r>
              <a:rPr lang="en-AU" sz="2400" dirty="0">
                <a:latin typeface="Times New Roman" panose="02020603050405020304" pitchFamily="18" charset="0"/>
                <a:cs typeface="Times New Roman" panose="02020603050405020304" pitchFamily="18" charset="0"/>
              </a:rPr>
              <a:t>Circular economy concept highlights the notion of replacing the end-of-life in current production and consumption practices by reducing, reusing and recycling products and materials in production, distribution and consumption processes.</a:t>
            </a:r>
          </a:p>
          <a:p>
            <a:pPr lvl="0" algn="just"/>
            <a:endParaRPr lang="en-IN" sz="2400" dirty="0">
              <a:latin typeface="Times New Roman" panose="02020603050405020304" pitchFamily="18" charset="0"/>
              <a:cs typeface="Times New Roman" panose="02020603050405020304" pitchFamily="18" charset="0"/>
            </a:endParaRPr>
          </a:p>
          <a:p>
            <a:pPr lvl="0" algn="just"/>
            <a:endParaRPr lang="en-IN" sz="2400" dirty="0">
              <a:latin typeface="Times New Roman" panose="02020603050405020304" pitchFamily="18" charset="0"/>
              <a:cs typeface="Times New Roman" panose="02020603050405020304" pitchFamily="18" charset="0"/>
            </a:endParaRPr>
          </a:p>
          <a:p>
            <a:pPr lvl="0" algn="just"/>
            <a:endParaRPr lang="en-IN" sz="2500" dirty="0">
              <a:latin typeface="Times New Roman" panose="02020603050405020304" pitchFamily="18" charset="0"/>
              <a:cs typeface="Times New Roman" panose="02020603050405020304" pitchFamily="18" charset="0"/>
            </a:endParaRPr>
          </a:p>
          <a:p>
            <a:pPr lvl="0" algn="just"/>
            <a:endParaRPr lang="en-IN" sz="2500" dirty="0">
              <a:latin typeface="Times New Roman" panose="02020603050405020304" pitchFamily="18" charset="0"/>
              <a:cs typeface="Times New Roman" panose="02020603050405020304" pitchFamily="18" charset="0"/>
            </a:endParaRPr>
          </a:p>
          <a:p>
            <a:pPr lvl="0" algn="just"/>
            <a:endParaRPr lang="en-IN" sz="25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6299" y="354681"/>
            <a:ext cx="7789333" cy="47705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500" b="1" dirty="0">
                <a:solidFill>
                  <a:schemeClr val="tx1"/>
                </a:solidFill>
                <a:latin typeface="Times New Roman" panose="02020603050405020304" pitchFamily="18" charset="0"/>
                <a:cs typeface="Times New Roman" panose="02020603050405020304" pitchFamily="18" charset="0"/>
              </a:rPr>
              <a:t>Value Engineering Benefits</a:t>
            </a:r>
          </a:p>
        </p:txBody>
      </p:sp>
      <p:sp>
        <p:nvSpPr>
          <p:cNvPr id="2" name="Slide Number Placeholder 1"/>
          <p:cNvSpPr>
            <a:spLocks noGrp="1"/>
          </p:cNvSpPr>
          <p:nvPr>
            <p:ph type="sldNum" sz="quarter" idx="12"/>
          </p:nvPr>
        </p:nvSpPr>
        <p:spPr/>
        <p:txBody>
          <a:bodyPr/>
          <a:lstStyle/>
          <a:p>
            <a:fld id="{047888C8-C036-413E-A3F3-0735EDD9D6A6}" type="slidenum">
              <a:rPr lang="en-AU" smtClean="0"/>
              <a:t>7</a:t>
            </a:fld>
            <a:endParaRPr lang="en-AU"/>
          </a:p>
        </p:txBody>
      </p:sp>
      <p:grpSp>
        <p:nvGrpSpPr>
          <p:cNvPr id="23" name="Group 22"/>
          <p:cNvGrpSpPr/>
          <p:nvPr/>
        </p:nvGrpSpPr>
        <p:grpSpPr>
          <a:xfrm>
            <a:off x="1656992" y="2645250"/>
            <a:ext cx="8848712" cy="1764149"/>
            <a:chOff x="1656992" y="2645250"/>
            <a:chExt cx="8848712" cy="1764149"/>
          </a:xfrm>
        </p:grpSpPr>
        <p:grpSp>
          <p:nvGrpSpPr>
            <p:cNvPr id="6" name="Group 5"/>
            <p:cNvGrpSpPr/>
            <p:nvPr/>
          </p:nvGrpSpPr>
          <p:grpSpPr>
            <a:xfrm>
              <a:off x="1656992" y="2877577"/>
              <a:ext cx="3533343" cy="1475396"/>
              <a:chOff x="991974" y="2820429"/>
              <a:chExt cx="3533343" cy="1475396"/>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711" t="27070" r="50952" b="47877"/>
              <a:stretch/>
            </p:blipFill>
            <p:spPr>
              <a:xfrm>
                <a:off x="991974" y="2820429"/>
                <a:ext cx="3533343" cy="1475396"/>
              </a:xfrm>
              <a:prstGeom prst="rect">
                <a:avLst/>
              </a:prstGeom>
            </p:spPr>
          </p:pic>
          <p:sp>
            <p:nvSpPr>
              <p:cNvPr id="19" name="TextBox 18"/>
              <p:cNvSpPr txBox="1"/>
              <p:nvPr/>
            </p:nvSpPr>
            <p:spPr>
              <a:xfrm>
                <a:off x="1943795" y="2820429"/>
                <a:ext cx="1629699" cy="345138"/>
              </a:xfrm>
              <a:prstGeom prst="rect">
                <a:avLst/>
              </a:prstGeom>
              <a:noFill/>
            </p:spPr>
            <p:txBody>
              <a:bodyPr wrap="none" rtlCol="0">
                <a:spAutoFit/>
              </a:bodyPr>
              <a:lstStyle/>
              <a:p>
                <a:r>
                  <a:rPr lang="en-AU" b="1" dirty="0">
                    <a:latin typeface="Times New Roman" panose="02020603050405020304" pitchFamily="18" charset="0"/>
                    <a:cs typeface="Times New Roman" panose="02020603050405020304" pitchFamily="18" charset="0"/>
                  </a:rPr>
                  <a:t>Linear Economy</a:t>
                </a:r>
              </a:p>
            </p:txBody>
          </p:sp>
        </p:grpSp>
        <p:grpSp>
          <p:nvGrpSpPr>
            <p:cNvPr id="7" name="Group 6"/>
            <p:cNvGrpSpPr/>
            <p:nvPr/>
          </p:nvGrpSpPr>
          <p:grpSpPr>
            <a:xfrm>
              <a:off x="6897523" y="2645250"/>
              <a:ext cx="3608181" cy="1764149"/>
              <a:chOff x="6137502" y="2588824"/>
              <a:chExt cx="3608181" cy="1764149"/>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50166" t="20258" b="45431"/>
              <a:stretch/>
            </p:blipFill>
            <p:spPr>
              <a:xfrm>
                <a:off x="6137502" y="2701678"/>
                <a:ext cx="3608181" cy="1651295"/>
              </a:xfrm>
              <a:prstGeom prst="rect">
                <a:avLst/>
              </a:prstGeom>
            </p:spPr>
          </p:pic>
          <p:sp>
            <p:nvSpPr>
              <p:cNvPr id="21" name="TextBox 20"/>
              <p:cNvSpPr txBox="1"/>
              <p:nvPr/>
            </p:nvSpPr>
            <p:spPr>
              <a:xfrm>
                <a:off x="7048587" y="2588824"/>
                <a:ext cx="1786010" cy="345137"/>
              </a:xfrm>
              <a:prstGeom prst="rect">
                <a:avLst/>
              </a:prstGeom>
              <a:noFill/>
            </p:spPr>
            <p:txBody>
              <a:bodyPr wrap="none" rtlCol="0">
                <a:spAutoFit/>
              </a:bodyPr>
              <a:lstStyle/>
              <a:p>
                <a:r>
                  <a:rPr lang="en-AU" b="1" dirty="0">
                    <a:latin typeface="Times New Roman" panose="02020603050405020304" pitchFamily="18" charset="0"/>
                    <a:cs typeface="Times New Roman" panose="02020603050405020304" pitchFamily="18" charset="0"/>
                  </a:rPr>
                  <a:t>Circular Economy</a:t>
                </a:r>
              </a:p>
            </p:txBody>
          </p:sp>
        </p:grpSp>
      </p:grpSp>
      <p:sp>
        <p:nvSpPr>
          <p:cNvPr id="22" name="Rectangle 21"/>
          <p:cNvSpPr/>
          <p:nvPr/>
        </p:nvSpPr>
        <p:spPr>
          <a:xfrm>
            <a:off x="375662" y="4560079"/>
            <a:ext cx="11095902" cy="2169825"/>
          </a:xfrm>
          <a:prstGeom prst="rect">
            <a:avLst/>
          </a:prstGeom>
        </p:spPr>
        <p:txBody>
          <a:bodyPr wrap="square">
            <a:spAutoFit/>
          </a:bodyPr>
          <a:lstStyle/>
          <a:p>
            <a:pPr lvl="0" algn="just"/>
            <a:r>
              <a:rPr lang="en-IN" sz="2400" dirty="0">
                <a:latin typeface="Times New Roman" panose="02020603050405020304" pitchFamily="18" charset="0"/>
                <a:cs typeface="Times New Roman" panose="02020603050405020304" pitchFamily="18" charset="0"/>
              </a:rPr>
              <a:t>The benefits of using recycled concrete aggregates </a:t>
            </a:r>
          </a:p>
          <a:p>
            <a:pPr lvl="0" algn="just"/>
            <a:endParaRPr lang="en-IN" sz="2400" dirty="0">
              <a:latin typeface="Times New Roman" panose="02020603050405020304" pitchFamily="18" charset="0"/>
              <a:cs typeface="Times New Roman" panose="02020603050405020304" pitchFamily="18" charset="0"/>
            </a:endParaRPr>
          </a:p>
          <a:p>
            <a:pPr marL="747713" lvl="0" indent="-401638" algn="just">
              <a:spcBef>
                <a:spcPts val="600"/>
              </a:spcBef>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Avoids haul-off costs and landfill disposal fees</a:t>
            </a:r>
          </a:p>
          <a:p>
            <a:pPr marL="747713" lvl="0" indent="-401638" algn="just">
              <a:spcBef>
                <a:spcPts val="600"/>
              </a:spcBef>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Eliminates the expense of aggregate material imports and exports</a:t>
            </a:r>
          </a:p>
          <a:p>
            <a:pPr marL="747713" lvl="0" indent="-401638" algn="just">
              <a:spcBef>
                <a:spcPts val="600"/>
              </a:spcBef>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Reduces the environmental impact of the aggregate extraction process</a:t>
            </a:r>
          </a:p>
        </p:txBody>
      </p:sp>
    </p:spTree>
    <p:extLst>
      <p:ext uri="{BB962C8B-B14F-4D97-AF65-F5344CB8AC3E}">
        <p14:creationId xmlns:p14="http://schemas.microsoft.com/office/powerpoint/2010/main" val="22793807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29638"/>
            <a:ext cx="7750011" cy="47705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500" b="1" dirty="0">
                <a:solidFill>
                  <a:schemeClr val="tx1"/>
                </a:solidFill>
                <a:latin typeface="Times New Roman" panose="02020603050405020304" pitchFamily="18" charset="0"/>
                <a:cs typeface="Times New Roman" panose="02020603050405020304" pitchFamily="18" charset="0"/>
              </a:rPr>
              <a:t>Obstacles in Use of RCA</a:t>
            </a:r>
          </a:p>
        </p:txBody>
      </p:sp>
      <p:sp>
        <p:nvSpPr>
          <p:cNvPr id="8" name="Rectangle 7"/>
          <p:cNvSpPr/>
          <p:nvPr/>
        </p:nvSpPr>
        <p:spPr>
          <a:xfrm>
            <a:off x="902524" y="1494068"/>
            <a:ext cx="9764879" cy="2092881"/>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a:spAutoFit/>
          </a:bodyPr>
          <a:lstStyle/>
          <a:p>
            <a:pPr>
              <a:spcAft>
                <a:spcPts val="1200"/>
              </a:spcAft>
            </a:pPr>
            <a:r>
              <a:rPr lang="en-AU" sz="2400" b="1" u="sng" dirty="0">
                <a:latin typeface="Times New Roman" panose="02020603050405020304" pitchFamily="18" charset="0"/>
                <a:cs typeface="Times New Roman" panose="02020603050405020304" pitchFamily="18" charset="0"/>
              </a:rPr>
              <a:t>Technical problems associated with recycled concrete aggregates</a:t>
            </a:r>
          </a:p>
          <a:p>
            <a:pPr marL="457200" lvl="2" indent="-223838">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Reduction in workability of concrete</a:t>
            </a:r>
            <a:endParaRPr lang="en-AU" sz="2400" dirty="0">
              <a:latin typeface="Times New Roman" panose="02020603050405020304" pitchFamily="18" charset="0"/>
              <a:cs typeface="Times New Roman" panose="02020603050405020304" pitchFamily="18" charset="0"/>
            </a:endParaRPr>
          </a:p>
          <a:p>
            <a:pPr marL="457200" indent="-223838">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Higher porosity and lower strength than natural aggregate</a:t>
            </a:r>
          </a:p>
          <a:p>
            <a:pPr marL="457200" lvl="2" indent="-223838">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Large and variable drying shrinkage implications</a:t>
            </a:r>
          </a:p>
          <a:p>
            <a:pPr marL="457200" lvl="2" indent="-223838">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Poor grading and large variation in quality</a:t>
            </a:r>
            <a:endParaRPr lang="en-AU"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34333" y="4547911"/>
            <a:ext cx="9421778" cy="1754326"/>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342900" indent="-342900" algn="just">
              <a:buFont typeface="Arial" panose="020B0604020202020204" pitchFamily="34" charset="0"/>
              <a:buChar char="•"/>
            </a:pPr>
            <a:r>
              <a:rPr lang="en-AU" sz="2400" dirty="0">
                <a:latin typeface="Times New Roman" panose="02020603050405020304" pitchFamily="18" charset="0"/>
                <a:cs typeface="Times New Roman" panose="02020603050405020304" pitchFamily="18" charset="0"/>
              </a:rPr>
              <a:t>Limited application of RA in non-structural concrete, base </a:t>
            </a:r>
            <a:r>
              <a:rPr lang="en-GB" sz="2400" dirty="0">
                <a:latin typeface="Times New Roman" panose="02020603050405020304" pitchFamily="18" charset="0"/>
                <a:cs typeface="Times New Roman" panose="02020603050405020304" pitchFamily="18" charset="0"/>
              </a:rPr>
              <a:t>and subbase for road pavement and drainage backfill material.</a:t>
            </a:r>
          </a:p>
          <a:p>
            <a:pPr marL="342900" indent="-342900" algn="just">
              <a:buFont typeface="Arial" panose="020B0604020202020204" pitchFamily="34" charset="0"/>
              <a:buChar char="•"/>
            </a:pPr>
            <a:endParaRPr lang="en-GB" sz="1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Lack of guidelines, specifications, standards, data base to use RA in construction industry of Australia. </a:t>
            </a:r>
          </a:p>
        </p:txBody>
      </p:sp>
      <p:sp>
        <p:nvSpPr>
          <p:cNvPr id="10" name="Right Arrow 9"/>
          <p:cNvSpPr/>
          <p:nvPr/>
        </p:nvSpPr>
        <p:spPr>
          <a:xfrm rot="5400000">
            <a:off x="5095318" y="3807703"/>
            <a:ext cx="668498" cy="571500"/>
          </a:xfrm>
          <a:prstGeom prst="rightArrow">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 name="Slide Number Placeholder 1"/>
          <p:cNvSpPr>
            <a:spLocks noGrp="1"/>
          </p:cNvSpPr>
          <p:nvPr>
            <p:ph type="sldNum" sz="quarter" idx="12"/>
          </p:nvPr>
        </p:nvSpPr>
        <p:spPr/>
        <p:txBody>
          <a:bodyPr/>
          <a:lstStyle/>
          <a:p>
            <a:fld id="{047888C8-C036-413E-A3F3-0735EDD9D6A6}" type="slidenum">
              <a:rPr lang="en-AU" smtClean="0"/>
              <a:t>8</a:t>
            </a:fld>
            <a:endParaRPr lang="en-AU"/>
          </a:p>
        </p:txBody>
      </p:sp>
    </p:spTree>
    <p:extLst>
      <p:ext uri="{BB962C8B-B14F-4D97-AF65-F5344CB8AC3E}">
        <p14:creationId xmlns:p14="http://schemas.microsoft.com/office/powerpoint/2010/main" val="13507513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7CFE0-A8F3-421C-BEAA-8D4F818020B5}"/>
              </a:ext>
            </a:extLst>
          </p:cNvPr>
          <p:cNvSpPr>
            <a:spLocks noGrp="1"/>
          </p:cNvSpPr>
          <p:nvPr>
            <p:ph type="title"/>
          </p:nvPr>
        </p:nvSpPr>
        <p:spPr>
          <a:xfrm>
            <a:off x="0" y="-29723"/>
            <a:ext cx="10515600" cy="1325563"/>
          </a:xfrm>
        </p:spPr>
        <p:txBody>
          <a:bodyPr vert="horz" lIns="91440" tIns="45720" rIns="91440" bIns="45720" rtlCol="0" anchor="ctr">
            <a:normAutofit/>
          </a:bodyPr>
          <a:lstStyle/>
          <a:p>
            <a:r>
              <a:rPr lang="en-US" sz="2800" b="1" dirty="0">
                <a:solidFill>
                  <a:prstClr val="black"/>
                </a:solidFill>
                <a:latin typeface="Times New Roman" panose="02020603050405020304" pitchFamily="18" charset="0"/>
                <a:cs typeface="Times New Roman" panose="02020603050405020304" pitchFamily="18" charset="0"/>
              </a:rPr>
              <a:t>Treatment Options in Literature</a:t>
            </a:r>
            <a:endParaRPr lang="en-AU" sz="2800" b="1" dirty="0">
              <a:solidFill>
                <a:prstClr val="black"/>
              </a:solidFill>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4294967295"/>
          </p:nvPr>
        </p:nvSpPr>
        <p:spPr>
          <a:xfrm>
            <a:off x="7880813" y="1031261"/>
            <a:ext cx="4180559" cy="4988104"/>
          </a:xfrm>
          <a:ln>
            <a:noFill/>
          </a:ln>
        </p:spPr>
        <p:style>
          <a:lnRef idx="2">
            <a:schemeClr val="accent4"/>
          </a:lnRef>
          <a:fillRef idx="1">
            <a:schemeClr val="lt1"/>
          </a:fillRef>
          <a:effectRef idx="0">
            <a:schemeClr val="accent4"/>
          </a:effectRef>
          <a:fontRef idx="minor">
            <a:schemeClr val="dk1"/>
          </a:fontRef>
        </p:style>
        <p:txBody>
          <a:bodyPr>
            <a:noAutofit/>
          </a:bodyPr>
          <a:lstStyle/>
          <a:p>
            <a:pPr marL="0" indent="0">
              <a:lnSpc>
                <a:spcPct val="100000"/>
              </a:lnSpc>
              <a:spcBef>
                <a:spcPts val="0"/>
              </a:spcBef>
              <a:spcAft>
                <a:spcPts val="1200"/>
              </a:spcAft>
              <a:buNone/>
            </a:pPr>
            <a:r>
              <a:rPr lang="en-AU" sz="2400" b="1" u="sng" dirty="0">
                <a:latin typeface="Times New Roman" panose="02020603050405020304" pitchFamily="18" charset="0"/>
                <a:cs typeface="Times New Roman" panose="02020603050405020304" pitchFamily="18" charset="0"/>
              </a:rPr>
              <a:t>Treatment Methods:</a:t>
            </a:r>
          </a:p>
          <a:p>
            <a:pPr marL="0">
              <a:lnSpc>
                <a:spcPct val="100000"/>
              </a:lnSpc>
              <a:spcBef>
                <a:spcPts val="0"/>
              </a:spcBef>
              <a:spcAft>
                <a:spcPts val="600"/>
              </a:spcAft>
            </a:pPr>
            <a:r>
              <a:rPr lang="en-AU" sz="2400" dirty="0">
                <a:latin typeface="Times New Roman" panose="02020603050405020304" pitchFamily="18" charset="0"/>
                <a:cs typeface="Times New Roman" panose="02020603050405020304" pitchFamily="18" charset="0"/>
              </a:rPr>
              <a:t>Pre-soaking in water</a:t>
            </a:r>
          </a:p>
          <a:p>
            <a:pPr marL="0">
              <a:lnSpc>
                <a:spcPct val="100000"/>
              </a:lnSpc>
              <a:spcBef>
                <a:spcPts val="0"/>
              </a:spcBef>
              <a:spcAft>
                <a:spcPts val="600"/>
              </a:spcAft>
            </a:pPr>
            <a:r>
              <a:rPr lang="en-GB" sz="2400" dirty="0">
                <a:latin typeface="Times New Roman" panose="02020603050405020304" pitchFamily="18" charset="0"/>
                <a:cs typeface="Times New Roman" panose="02020603050405020304" pitchFamily="18" charset="0"/>
              </a:rPr>
              <a:t>Mechanical screening</a:t>
            </a:r>
          </a:p>
          <a:p>
            <a:pPr marL="0">
              <a:lnSpc>
                <a:spcPct val="100000"/>
              </a:lnSpc>
              <a:spcBef>
                <a:spcPts val="0"/>
              </a:spcBef>
              <a:spcAft>
                <a:spcPts val="600"/>
              </a:spcAft>
            </a:pPr>
            <a:r>
              <a:rPr lang="en-AU" sz="2400" dirty="0">
                <a:latin typeface="Times New Roman" panose="02020603050405020304" pitchFamily="18" charset="0"/>
                <a:cs typeface="Times New Roman" panose="02020603050405020304" pitchFamily="18" charset="0"/>
              </a:rPr>
              <a:t>Surface modification</a:t>
            </a:r>
          </a:p>
          <a:p>
            <a:pPr marL="0">
              <a:lnSpc>
                <a:spcPct val="100000"/>
              </a:lnSpc>
              <a:spcBef>
                <a:spcPts val="0"/>
              </a:spcBef>
              <a:spcAft>
                <a:spcPts val="600"/>
              </a:spcAft>
            </a:pPr>
            <a:r>
              <a:rPr lang="en-GB" sz="2400" dirty="0">
                <a:latin typeface="Times New Roman" panose="02020603050405020304" pitchFamily="18" charset="0"/>
                <a:cs typeface="Times New Roman" panose="02020603050405020304" pitchFamily="18" charset="0"/>
              </a:rPr>
              <a:t>Milling/Grinding</a:t>
            </a:r>
          </a:p>
          <a:p>
            <a:pPr marL="0">
              <a:lnSpc>
                <a:spcPct val="100000"/>
              </a:lnSpc>
              <a:spcBef>
                <a:spcPts val="0"/>
              </a:spcBef>
              <a:spcAft>
                <a:spcPts val="600"/>
              </a:spcAft>
            </a:pPr>
            <a:r>
              <a:rPr lang="en-GB" sz="2400" dirty="0">
                <a:latin typeface="Times New Roman" panose="02020603050405020304" pitchFamily="18" charset="0"/>
                <a:cs typeface="Times New Roman" panose="02020603050405020304" pitchFamily="18" charset="0"/>
              </a:rPr>
              <a:t>Coating and impregnation </a:t>
            </a:r>
            <a:endParaRPr lang="en-AU" sz="2400" dirty="0">
              <a:latin typeface="Times New Roman" panose="02020603050405020304" pitchFamily="18" charset="0"/>
              <a:cs typeface="Times New Roman" panose="02020603050405020304" pitchFamily="18" charset="0"/>
            </a:endParaRPr>
          </a:p>
          <a:p>
            <a:pPr marL="0">
              <a:lnSpc>
                <a:spcPct val="100000"/>
              </a:lnSpc>
              <a:spcBef>
                <a:spcPts val="0"/>
              </a:spcBef>
              <a:spcAft>
                <a:spcPts val="600"/>
              </a:spcAft>
            </a:pPr>
            <a:r>
              <a:rPr lang="en-AU" sz="2400" dirty="0">
                <a:latin typeface="Times New Roman" panose="02020603050405020304" pitchFamily="18" charset="0"/>
                <a:cs typeface="Times New Roman" panose="02020603050405020304" pitchFamily="18" charset="0"/>
              </a:rPr>
              <a:t>Pre-soaking in acid</a:t>
            </a:r>
          </a:p>
          <a:p>
            <a:pPr marL="0">
              <a:lnSpc>
                <a:spcPct val="100000"/>
              </a:lnSpc>
              <a:spcBef>
                <a:spcPts val="0"/>
              </a:spcBef>
              <a:spcAft>
                <a:spcPts val="600"/>
              </a:spcAft>
            </a:pPr>
            <a:r>
              <a:rPr lang="en-GB" sz="2400" dirty="0">
                <a:latin typeface="Times New Roman" panose="02020603050405020304" pitchFamily="18" charset="0"/>
                <a:cs typeface="Times New Roman" panose="02020603050405020304" pitchFamily="18" charset="0"/>
              </a:rPr>
              <a:t>Ultrasonic cleaning </a:t>
            </a:r>
          </a:p>
          <a:p>
            <a:pPr marL="0">
              <a:lnSpc>
                <a:spcPct val="100000"/>
              </a:lnSpc>
              <a:spcBef>
                <a:spcPts val="0"/>
              </a:spcBef>
              <a:spcAft>
                <a:spcPts val="600"/>
              </a:spcAft>
            </a:pPr>
            <a:r>
              <a:rPr lang="en-AU" sz="2400" dirty="0">
                <a:latin typeface="Times New Roman" panose="02020603050405020304" pitchFamily="18" charset="0"/>
                <a:cs typeface="Times New Roman" panose="02020603050405020304" pitchFamily="18" charset="0"/>
              </a:rPr>
              <a:t>Carbonation</a:t>
            </a:r>
          </a:p>
          <a:p>
            <a:pPr marL="0">
              <a:lnSpc>
                <a:spcPct val="100000"/>
              </a:lnSpc>
              <a:spcBef>
                <a:spcPts val="0"/>
              </a:spcBef>
              <a:spcAft>
                <a:spcPts val="600"/>
              </a:spcAft>
            </a:pPr>
            <a:r>
              <a:rPr lang="en-GB" sz="2400" dirty="0">
                <a:latin typeface="Times New Roman" panose="02020603050405020304" pitchFamily="18" charset="0"/>
                <a:cs typeface="Times New Roman" panose="02020603050405020304" pitchFamily="18" charset="0"/>
              </a:rPr>
              <a:t>Freeze–thaw method </a:t>
            </a:r>
          </a:p>
          <a:p>
            <a:pPr marL="0">
              <a:lnSpc>
                <a:spcPct val="100000"/>
              </a:lnSpc>
              <a:spcBef>
                <a:spcPts val="0"/>
              </a:spcBef>
              <a:spcAft>
                <a:spcPts val="600"/>
              </a:spcAft>
            </a:pPr>
            <a:r>
              <a:rPr lang="en-GB" sz="2400" dirty="0">
                <a:latin typeface="Times New Roman" panose="02020603050405020304" pitchFamily="18" charset="0"/>
                <a:cs typeface="Times New Roman" panose="02020603050405020304" pitchFamily="18" charset="0"/>
              </a:rPr>
              <a:t>Microwave process </a:t>
            </a:r>
            <a:endParaRPr lang="en-AU"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285748" y="1577842"/>
            <a:ext cx="5604411" cy="1723549"/>
          </a:xfrm>
          <a:prstGeom prst="rect">
            <a:avLst/>
          </a:prstGeom>
        </p:spPr>
        <p:txBody>
          <a:bodyPr wrap="square">
            <a:spAutoFit/>
          </a:bodyPr>
          <a:lstStyle/>
          <a:p>
            <a:pPr>
              <a:spcAft>
                <a:spcPts val="1200"/>
              </a:spcAft>
            </a:pPr>
            <a:r>
              <a:rPr lang="en-AU" sz="2400" b="1" u="sng" dirty="0">
                <a:latin typeface="Times New Roman" panose="02020603050405020304" pitchFamily="18" charset="0"/>
                <a:cs typeface="Times New Roman" panose="02020603050405020304" pitchFamily="18" charset="0"/>
              </a:rPr>
              <a:t>Treatment methods are based on:</a:t>
            </a:r>
          </a:p>
          <a:p>
            <a:pPr marL="457200" indent="-457200">
              <a:buFont typeface="Arial" panose="020B0604020202020204" pitchFamily="34" charset="0"/>
              <a:buChar char="•"/>
            </a:pPr>
            <a:r>
              <a:rPr lang="en-AU" sz="2400" dirty="0">
                <a:latin typeface="Times New Roman" panose="02020603050405020304" pitchFamily="18" charset="0"/>
                <a:cs typeface="Times New Roman" panose="02020603050405020304" pitchFamily="18" charset="0"/>
              </a:rPr>
              <a:t>Removing the adhered mortar or</a:t>
            </a:r>
          </a:p>
          <a:p>
            <a:pPr marL="457200" indent="-457200">
              <a:buFont typeface="Arial" panose="020B0604020202020204" pitchFamily="34" charset="0"/>
              <a:buChar char="•"/>
            </a:pPr>
            <a:r>
              <a:rPr lang="en-AU" sz="2400" dirty="0">
                <a:latin typeface="Times New Roman" panose="02020603050405020304" pitchFamily="18" charset="0"/>
                <a:cs typeface="Times New Roman" panose="02020603050405020304" pitchFamily="18" charset="0"/>
              </a:rPr>
              <a:t>Strengthening the recycled concrete aggregates structure</a:t>
            </a:r>
          </a:p>
        </p:txBody>
      </p:sp>
      <p:sp>
        <p:nvSpPr>
          <p:cNvPr id="6" name="Slide Number Placeholder 5"/>
          <p:cNvSpPr>
            <a:spLocks noGrp="1"/>
          </p:cNvSpPr>
          <p:nvPr>
            <p:ph type="sldNum" sz="quarter" idx="12"/>
          </p:nvPr>
        </p:nvSpPr>
        <p:spPr/>
        <p:txBody>
          <a:bodyPr/>
          <a:lstStyle/>
          <a:p>
            <a:fld id="{047888C8-C036-413E-A3F3-0735EDD9D6A6}" type="slidenum">
              <a:rPr lang="en-AU" smtClean="0"/>
              <a:t>9</a:t>
            </a:fld>
            <a:endParaRPr lang="en-AU"/>
          </a:p>
        </p:txBody>
      </p:sp>
      <p:pic>
        <p:nvPicPr>
          <p:cNvPr id="1026" name="Picture 2" descr="D:\back up dropbox\Share folders\Ali\UoN\Publications\RCA - Ben &amp; Issa\3D\Screenshot 2019-11-04 19.21.3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42" t="9030" r="29073" b="13329"/>
          <a:stretch/>
        </p:blipFill>
        <p:spPr bwMode="auto">
          <a:xfrm>
            <a:off x="451411" y="3808071"/>
            <a:ext cx="3044143" cy="239596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691417" y="6219291"/>
            <a:ext cx="68480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RCA</a:t>
            </a:r>
          </a:p>
        </p:txBody>
      </p:sp>
      <p:grpSp>
        <p:nvGrpSpPr>
          <p:cNvPr id="2051" name="Group 2050"/>
          <p:cNvGrpSpPr/>
          <p:nvPr/>
        </p:nvGrpSpPr>
        <p:grpSpPr>
          <a:xfrm>
            <a:off x="3868151" y="3729601"/>
            <a:ext cx="3781743" cy="2659096"/>
            <a:chOff x="3868151" y="3729601"/>
            <a:chExt cx="3781743" cy="2659096"/>
          </a:xfrm>
        </p:grpSpPr>
        <p:sp>
          <p:nvSpPr>
            <p:cNvPr id="4" name="Freeform 3"/>
            <p:cNvSpPr/>
            <p:nvPr/>
          </p:nvSpPr>
          <p:spPr>
            <a:xfrm>
              <a:off x="3868151" y="3729601"/>
              <a:ext cx="2866108" cy="2197486"/>
            </a:xfrm>
            <a:custGeom>
              <a:avLst/>
              <a:gdLst>
                <a:gd name="connsiteX0" fmla="*/ 97153 w 2866108"/>
                <a:gd name="connsiteY0" fmla="*/ 625103 h 2197486"/>
                <a:gd name="connsiteX1" fmla="*/ 884231 w 2866108"/>
                <a:gd name="connsiteY1" fmla="*/ 266288 h 2197486"/>
                <a:gd name="connsiteX2" fmla="*/ 1462966 w 2866108"/>
                <a:gd name="connsiteY2" fmla="*/ 70 h 2197486"/>
                <a:gd name="connsiteX3" fmla="*/ 2064849 w 2866108"/>
                <a:gd name="connsiteY3" fmla="*/ 243138 h 2197486"/>
                <a:gd name="connsiteX4" fmla="*/ 2678307 w 2866108"/>
                <a:gd name="connsiteY4" fmla="*/ 544080 h 2197486"/>
                <a:gd name="connsiteX5" fmla="*/ 2863502 w 2866108"/>
                <a:gd name="connsiteY5" fmla="*/ 1273285 h 2197486"/>
                <a:gd name="connsiteX6" fmla="*/ 2770905 w 2866108"/>
                <a:gd name="connsiteY6" fmla="*/ 1840445 h 2197486"/>
                <a:gd name="connsiteX7" fmla="*/ 2550986 w 2866108"/>
                <a:gd name="connsiteY7" fmla="*/ 2187685 h 2197486"/>
                <a:gd name="connsiteX8" fmla="*/ 1393517 w 2866108"/>
                <a:gd name="connsiteY8" fmla="*/ 2060364 h 2197486"/>
                <a:gd name="connsiteX9" fmla="*/ 733761 w 2866108"/>
                <a:gd name="connsiteY9" fmla="*/ 1632100 h 2197486"/>
                <a:gd name="connsiteX10" fmla="*/ 247624 w 2866108"/>
                <a:gd name="connsiteY10" fmla="*/ 1308009 h 2197486"/>
                <a:gd name="connsiteX11" fmla="*/ 27705 w 2866108"/>
                <a:gd name="connsiteY11" fmla="*/ 902895 h 2197486"/>
                <a:gd name="connsiteX12" fmla="*/ 97153 w 2866108"/>
                <a:gd name="connsiteY12" fmla="*/ 625103 h 219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6108" h="2197486">
                  <a:moveTo>
                    <a:pt x="97153" y="625103"/>
                  </a:moveTo>
                  <a:cubicBezTo>
                    <a:pt x="239907" y="519002"/>
                    <a:pt x="884231" y="266288"/>
                    <a:pt x="884231" y="266288"/>
                  </a:cubicBezTo>
                  <a:cubicBezTo>
                    <a:pt x="1111867" y="162116"/>
                    <a:pt x="1266196" y="3928"/>
                    <a:pt x="1462966" y="70"/>
                  </a:cubicBezTo>
                  <a:cubicBezTo>
                    <a:pt x="1659736" y="-3788"/>
                    <a:pt x="1862292" y="152470"/>
                    <a:pt x="2064849" y="243138"/>
                  </a:cubicBezTo>
                  <a:cubicBezTo>
                    <a:pt x="2267406" y="333806"/>
                    <a:pt x="2545198" y="372389"/>
                    <a:pt x="2678307" y="544080"/>
                  </a:cubicBezTo>
                  <a:cubicBezTo>
                    <a:pt x="2811416" y="715771"/>
                    <a:pt x="2848069" y="1057224"/>
                    <a:pt x="2863502" y="1273285"/>
                  </a:cubicBezTo>
                  <a:cubicBezTo>
                    <a:pt x="2878935" y="1489346"/>
                    <a:pt x="2822991" y="1688045"/>
                    <a:pt x="2770905" y="1840445"/>
                  </a:cubicBezTo>
                  <a:cubicBezTo>
                    <a:pt x="2718819" y="1992845"/>
                    <a:pt x="2780551" y="2151032"/>
                    <a:pt x="2550986" y="2187685"/>
                  </a:cubicBezTo>
                  <a:cubicBezTo>
                    <a:pt x="2321421" y="2224338"/>
                    <a:pt x="1696388" y="2152962"/>
                    <a:pt x="1393517" y="2060364"/>
                  </a:cubicBezTo>
                  <a:cubicBezTo>
                    <a:pt x="1090646" y="1967767"/>
                    <a:pt x="924743" y="1757492"/>
                    <a:pt x="733761" y="1632100"/>
                  </a:cubicBezTo>
                  <a:cubicBezTo>
                    <a:pt x="542779" y="1506708"/>
                    <a:pt x="365300" y="1429543"/>
                    <a:pt x="247624" y="1308009"/>
                  </a:cubicBezTo>
                  <a:cubicBezTo>
                    <a:pt x="129948" y="1186475"/>
                    <a:pt x="50854" y="1020571"/>
                    <a:pt x="27705" y="902895"/>
                  </a:cubicBezTo>
                  <a:cubicBezTo>
                    <a:pt x="4556" y="785219"/>
                    <a:pt x="-45601" y="731204"/>
                    <a:pt x="97153" y="625103"/>
                  </a:cubicBezTo>
                  <a:close/>
                </a:path>
              </a:pathLst>
            </a:cu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Freeform 15"/>
            <p:cNvSpPr/>
            <p:nvPr/>
          </p:nvSpPr>
          <p:spPr>
            <a:xfrm>
              <a:off x="4419324" y="4016415"/>
              <a:ext cx="1967696" cy="1713053"/>
            </a:xfrm>
            <a:custGeom>
              <a:avLst/>
              <a:gdLst>
                <a:gd name="connsiteX0" fmla="*/ 23149 w 1967696"/>
                <a:gd name="connsiteY0" fmla="*/ 578734 h 1713053"/>
                <a:gd name="connsiteX1" fmla="*/ 23149 w 1967696"/>
                <a:gd name="connsiteY1" fmla="*/ 578734 h 1713053"/>
                <a:gd name="connsiteX2" fmla="*/ 46299 w 1967696"/>
                <a:gd name="connsiteY2" fmla="*/ 462987 h 1713053"/>
                <a:gd name="connsiteX3" fmla="*/ 92598 w 1967696"/>
                <a:gd name="connsiteY3" fmla="*/ 405114 h 1713053"/>
                <a:gd name="connsiteX4" fmla="*/ 127322 w 1967696"/>
                <a:gd name="connsiteY4" fmla="*/ 358815 h 1713053"/>
                <a:gd name="connsiteX5" fmla="*/ 219919 w 1967696"/>
                <a:gd name="connsiteY5" fmla="*/ 300942 h 1713053"/>
                <a:gd name="connsiteX6" fmla="*/ 254643 w 1967696"/>
                <a:gd name="connsiteY6" fmla="*/ 289367 h 1713053"/>
                <a:gd name="connsiteX7" fmla="*/ 324091 w 1967696"/>
                <a:gd name="connsiteY7" fmla="*/ 243068 h 1713053"/>
                <a:gd name="connsiteX8" fmla="*/ 393539 w 1967696"/>
                <a:gd name="connsiteY8" fmla="*/ 219919 h 1713053"/>
                <a:gd name="connsiteX9" fmla="*/ 497711 w 1967696"/>
                <a:gd name="connsiteY9" fmla="*/ 196770 h 1713053"/>
                <a:gd name="connsiteX10" fmla="*/ 567160 w 1967696"/>
                <a:gd name="connsiteY10" fmla="*/ 138896 h 1713053"/>
                <a:gd name="connsiteX11" fmla="*/ 659757 w 1967696"/>
                <a:gd name="connsiteY11" fmla="*/ 81023 h 1713053"/>
                <a:gd name="connsiteX12" fmla="*/ 740780 w 1967696"/>
                <a:gd name="connsiteY12" fmla="*/ 57874 h 1713053"/>
                <a:gd name="connsiteX13" fmla="*/ 775504 w 1967696"/>
                <a:gd name="connsiteY13" fmla="*/ 34724 h 1713053"/>
                <a:gd name="connsiteX14" fmla="*/ 902825 w 1967696"/>
                <a:gd name="connsiteY14" fmla="*/ 0 h 1713053"/>
                <a:gd name="connsiteX15" fmla="*/ 1331089 w 1967696"/>
                <a:gd name="connsiteY15" fmla="*/ 11575 h 1713053"/>
                <a:gd name="connsiteX16" fmla="*/ 1388962 w 1967696"/>
                <a:gd name="connsiteY16" fmla="*/ 46299 h 1713053"/>
                <a:gd name="connsiteX17" fmla="*/ 1423686 w 1967696"/>
                <a:gd name="connsiteY17" fmla="*/ 57874 h 1713053"/>
                <a:gd name="connsiteX18" fmla="*/ 1551008 w 1967696"/>
                <a:gd name="connsiteY18" fmla="*/ 162046 h 1713053"/>
                <a:gd name="connsiteX19" fmla="*/ 1585732 w 1967696"/>
                <a:gd name="connsiteY19" fmla="*/ 185195 h 1713053"/>
                <a:gd name="connsiteX20" fmla="*/ 1689904 w 1967696"/>
                <a:gd name="connsiteY20" fmla="*/ 277793 h 1713053"/>
                <a:gd name="connsiteX21" fmla="*/ 1724628 w 1967696"/>
                <a:gd name="connsiteY21" fmla="*/ 289367 h 1713053"/>
                <a:gd name="connsiteX22" fmla="*/ 1759352 w 1967696"/>
                <a:gd name="connsiteY22" fmla="*/ 324091 h 1713053"/>
                <a:gd name="connsiteX23" fmla="*/ 1805651 w 1967696"/>
                <a:gd name="connsiteY23" fmla="*/ 347241 h 1713053"/>
                <a:gd name="connsiteX24" fmla="*/ 1840375 w 1967696"/>
                <a:gd name="connsiteY24" fmla="*/ 370390 h 1713053"/>
                <a:gd name="connsiteX25" fmla="*/ 1921398 w 1967696"/>
                <a:gd name="connsiteY25" fmla="*/ 474562 h 1713053"/>
                <a:gd name="connsiteX26" fmla="*/ 1944547 w 1967696"/>
                <a:gd name="connsiteY26" fmla="*/ 509286 h 1713053"/>
                <a:gd name="connsiteX27" fmla="*/ 1967696 w 1967696"/>
                <a:gd name="connsiteY27" fmla="*/ 590309 h 1713053"/>
                <a:gd name="connsiteX28" fmla="*/ 1956122 w 1967696"/>
                <a:gd name="connsiteY28" fmla="*/ 740780 h 1713053"/>
                <a:gd name="connsiteX29" fmla="*/ 1932972 w 1967696"/>
                <a:gd name="connsiteY29" fmla="*/ 891251 h 1713053"/>
                <a:gd name="connsiteX30" fmla="*/ 1921398 w 1967696"/>
                <a:gd name="connsiteY30" fmla="*/ 925975 h 1713053"/>
                <a:gd name="connsiteX31" fmla="*/ 1909823 w 1967696"/>
                <a:gd name="connsiteY31" fmla="*/ 1006998 h 1713053"/>
                <a:gd name="connsiteX32" fmla="*/ 1898248 w 1967696"/>
                <a:gd name="connsiteY32" fmla="*/ 1608881 h 1713053"/>
                <a:gd name="connsiteX33" fmla="*/ 1875099 w 1967696"/>
                <a:gd name="connsiteY33" fmla="*/ 1632031 h 1713053"/>
                <a:gd name="connsiteX34" fmla="*/ 1828800 w 1967696"/>
                <a:gd name="connsiteY34" fmla="*/ 1655180 h 1713053"/>
                <a:gd name="connsiteX35" fmla="*/ 1724628 w 1967696"/>
                <a:gd name="connsiteY35" fmla="*/ 1701479 h 1713053"/>
                <a:gd name="connsiteX36" fmla="*/ 1689904 w 1967696"/>
                <a:gd name="connsiteY36" fmla="*/ 1713053 h 1713053"/>
                <a:gd name="connsiteX37" fmla="*/ 1562582 w 1967696"/>
                <a:gd name="connsiteY37" fmla="*/ 1689904 h 1713053"/>
                <a:gd name="connsiteX38" fmla="*/ 1493134 w 1967696"/>
                <a:gd name="connsiteY38" fmla="*/ 1666755 h 1713053"/>
                <a:gd name="connsiteX39" fmla="*/ 1412111 w 1967696"/>
                <a:gd name="connsiteY39" fmla="*/ 1632031 h 1713053"/>
                <a:gd name="connsiteX40" fmla="*/ 1354238 w 1967696"/>
                <a:gd name="connsiteY40" fmla="*/ 1597306 h 1713053"/>
                <a:gd name="connsiteX41" fmla="*/ 1203767 w 1967696"/>
                <a:gd name="connsiteY41" fmla="*/ 1551008 h 1713053"/>
                <a:gd name="connsiteX42" fmla="*/ 1157468 w 1967696"/>
                <a:gd name="connsiteY42" fmla="*/ 1539433 h 1713053"/>
                <a:gd name="connsiteX43" fmla="*/ 1076446 w 1967696"/>
                <a:gd name="connsiteY43" fmla="*/ 1527858 h 1713053"/>
                <a:gd name="connsiteX44" fmla="*/ 1006998 w 1967696"/>
                <a:gd name="connsiteY44" fmla="*/ 1516284 h 1713053"/>
                <a:gd name="connsiteX45" fmla="*/ 925975 w 1967696"/>
                <a:gd name="connsiteY45" fmla="*/ 1504709 h 1713053"/>
                <a:gd name="connsiteX46" fmla="*/ 868101 w 1967696"/>
                <a:gd name="connsiteY46" fmla="*/ 1493134 h 1713053"/>
                <a:gd name="connsiteX47" fmla="*/ 798653 w 1967696"/>
                <a:gd name="connsiteY47" fmla="*/ 1481560 h 1713053"/>
                <a:gd name="connsiteX48" fmla="*/ 682906 w 1967696"/>
                <a:gd name="connsiteY48" fmla="*/ 1446836 h 1713053"/>
                <a:gd name="connsiteX49" fmla="*/ 648182 w 1967696"/>
                <a:gd name="connsiteY49" fmla="*/ 1423686 h 1713053"/>
                <a:gd name="connsiteX50" fmla="*/ 613458 w 1967696"/>
                <a:gd name="connsiteY50" fmla="*/ 1412112 h 1713053"/>
                <a:gd name="connsiteX51" fmla="*/ 567160 w 1967696"/>
                <a:gd name="connsiteY51" fmla="*/ 1354238 h 1713053"/>
                <a:gd name="connsiteX52" fmla="*/ 509286 w 1967696"/>
                <a:gd name="connsiteY52" fmla="*/ 1296365 h 1713053"/>
                <a:gd name="connsiteX53" fmla="*/ 497711 w 1967696"/>
                <a:gd name="connsiteY53" fmla="*/ 1261641 h 1713053"/>
                <a:gd name="connsiteX54" fmla="*/ 474562 w 1967696"/>
                <a:gd name="connsiteY54" fmla="*/ 1238491 h 1713053"/>
                <a:gd name="connsiteX55" fmla="*/ 451413 w 1967696"/>
                <a:gd name="connsiteY55" fmla="*/ 1203767 h 1713053"/>
                <a:gd name="connsiteX56" fmla="*/ 405114 w 1967696"/>
                <a:gd name="connsiteY56" fmla="*/ 1111170 h 1713053"/>
                <a:gd name="connsiteX57" fmla="*/ 370390 w 1967696"/>
                <a:gd name="connsiteY57" fmla="*/ 1076446 h 1713053"/>
                <a:gd name="connsiteX58" fmla="*/ 347241 w 1967696"/>
                <a:gd name="connsiteY58" fmla="*/ 1041722 h 1713053"/>
                <a:gd name="connsiteX59" fmla="*/ 312517 w 1967696"/>
                <a:gd name="connsiteY59" fmla="*/ 1018572 h 1713053"/>
                <a:gd name="connsiteX60" fmla="*/ 219919 w 1967696"/>
                <a:gd name="connsiteY60" fmla="*/ 937549 h 1713053"/>
                <a:gd name="connsiteX61" fmla="*/ 150471 w 1967696"/>
                <a:gd name="connsiteY61" fmla="*/ 879676 h 1713053"/>
                <a:gd name="connsiteX62" fmla="*/ 127322 w 1967696"/>
                <a:gd name="connsiteY62" fmla="*/ 844952 h 1713053"/>
                <a:gd name="connsiteX63" fmla="*/ 81023 w 1967696"/>
                <a:gd name="connsiteY63" fmla="*/ 798653 h 1713053"/>
                <a:gd name="connsiteX64" fmla="*/ 34724 w 1967696"/>
                <a:gd name="connsiteY64" fmla="*/ 740780 h 1713053"/>
                <a:gd name="connsiteX65" fmla="*/ 0 w 1967696"/>
                <a:gd name="connsiteY65" fmla="*/ 613458 h 1713053"/>
                <a:gd name="connsiteX66" fmla="*/ 23149 w 1967696"/>
                <a:gd name="connsiteY66" fmla="*/ 578734 h 1713053"/>
                <a:gd name="connsiteX67" fmla="*/ 46299 w 1967696"/>
                <a:gd name="connsiteY67" fmla="*/ 555585 h 1713053"/>
                <a:gd name="connsiteX68" fmla="*/ 23149 w 1967696"/>
                <a:gd name="connsiteY68" fmla="*/ 578734 h 171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967696" h="1713053">
                  <a:moveTo>
                    <a:pt x="23149" y="578734"/>
                  </a:moveTo>
                  <a:lnTo>
                    <a:pt x="23149" y="578734"/>
                  </a:lnTo>
                  <a:cubicBezTo>
                    <a:pt x="30866" y="540152"/>
                    <a:pt x="34728" y="500593"/>
                    <a:pt x="46299" y="462987"/>
                  </a:cubicBezTo>
                  <a:cubicBezTo>
                    <a:pt x="54676" y="435762"/>
                    <a:pt x="75948" y="425094"/>
                    <a:pt x="92598" y="405114"/>
                  </a:cubicBezTo>
                  <a:cubicBezTo>
                    <a:pt x="104948" y="390294"/>
                    <a:pt x="112391" y="371031"/>
                    <a:pt x="127322" y="358815"/>
                  </a:cubicBezTo>
                  <a:cubicBezTo>
                    <a:pt x="155493" y="335766"/>
                    <a:pt x="185389" y="312452"/>
                    <a:pt x="219919" y="300942"/>
                  </a:cubicBezTo>
                  <a:cubicBezTo>
                    <a:pt x="231494" y="297084"/>
                    <a:pt x="243978" y="295292"/>
                    <a:pt x="254643" y="289367"/>
                  </a:cubicBezTo>
                  <a:cubicBezTo>
                    <a:pt x="278964" y="275855"/>
                    <a:pt x="297697" y="251866"/>
                    <a:pt x="324091" y="243068"/>
                  </a:cubicBezTo>
                  <a:cubicBezTo>
                    <a:pt x="347240" y="235352"/>
                    <a:pt x="369866" y="225837"/>
                    <a:pt x="393539" y="219919"/>
                  </a:cubicBezTo>
                  <a:cubicBezTo>
                    <a:pt x="458924" y="203573"/>
                    <a:pt x="424239" y="211464"/>
                    <a:pt x="497711" y="196770"/>
                  </a:cubicBezTo>
                  <a:cubicBezTo>
                    <a:pt x="526720" y="167761"/>
                    <a:pt x="525887" y="166411"/>
                    <a:pt x="567160" y="138896"/>
                  </a:cubicBezTo>
                  <a:cubicBezTo>
                    <a:pt x="597445" y="118706"/>
                    <a:pt x="625227" y="92533"/>
                    <a:pt x="659757" y="81023"/>
                  </a:cubicBezTo>
                  <a:cubicBezTo>
                    <a:pt x="709573" y="64417"/>
                    <a:pt x="682644" y="72407"/>
                    <a:pt x="740780" y="57874"/>
                  </a:cubicBezTo>
                  <a:cubicBezTo>
                    <a:pt x="752355" y="50157"/>
                    <a:pt x="762792" y="40374"/>
                    <a:pt x="775504" y="34724"/>
                  </a:cubicBezTo>
                  <a:cubicBezTo>
                    <a:pt x="823561" y="13365"/>
                    <a:pt x="853317" y="9902"/>
                    <a:pt x="902825" y="0"/>
                  </a:cubicBezTo>
                  <a:cubicBezTo>
                    <a:pt x="1045580" y="3858"/>
                    <a:pt x="1188460" y="4444"/>
                    <a:pt x="1331089" y="11575"/>
                  </a:cubicBezTo>
                  <a:cubicBezTo>
                    <a:pt x="1378785" y="13960"/>
                    <a:pt x="1354844" y="25827"/>
                    <a:pt x="1388962" y="46299"/>
                  </a:cubicBezTo>
                  <a:cubicBezTo>
                    <a:pt x="1399424" y="52576"/>
                    <a:pt x="1413021" y="51949"/>
                    <a:pt x="1423686" y="57874"/>
                  </a:cubicBezTo>
                  <a:cubicBezTo>
                    <a:pt x="1660951" y="189687"/>
                    <a:pt x="1331160" y="15483"/>
                    <a:pt x="1551008" y="162046"/>
                  </a:cubicBezTo>
                  <a:cubicBezTo>
                    <a:pt x="1562583" y="169762"/>
                    <a:pt x="1575335" y="175953"/>
                    <a:pt x="1585732" y="185195"/>
                  </a:cubicBezTo>
                  <a:cubicBezTo>
                    <a:pt x="1625167" y="220248"/>
                    <a:pt x="1644874" y="255278"/>
                    <a:pt x="1689904" y="277793"/>
                  </a:cubicBezTo>
                  <a:cubicBezTo>
                    <a:pt x="1700817" y="283249"/>
                    <a:pt x="1713053" y="285509"/>
                    <a:pt x="1724628" y="289367"/>
                  </a:cubicBezTo>
                  <a:cubicBezTo>
                    <a:pt x="1736203" y="300942"/>
                    <a:pt x="1746032" y="314577"/>
                    <a:pt x="1759352" y="324091"/>
                  </a:cubicBezTo>
                  <a:cubicBezTo>
                    <a:pt x="1773393" y="334120"/>
                    <a:pt x="1790670" y="338680"/>
                    <a:pt x="1805651" y="347241"/>
                  </a:cubicBezTo>
                  <a:cubicBezTo>
                    <a:pt x="1817729" y="354143"/>
                    <a:pt x="1828800" y="362674"/>
                    <a:pt x="1840375" y="370390"/>
                  </a:cubicBezTo>
                  <a:cubicBezTo>
                    <a:pt x="1872000" y="465270"/>
                    <a:pt x="1817297" y="318408"/>
                    <a:pt x="1921398" y="474562"/>
                  </a:cubicBezTo>
                  <a:cubicBezTo>
                    <a:pt x="1929114" y="486137"/>
                    <a:pt x="1938326" y="496844"/>
                    <a:pt x="1944547" y="509286"/>
                  </a:cubicBezTo>
                  <a:cubicBezTo>
                    <a:pt x="1952852" y="525895"/>
                    <a:pt x="1963986" y="575469"/>
                    <a:pt x="1967696" y="590309"/>
                  </a:cubicBezTo>
                  <a:cubicBezTo>
                    <a:pt x="1963838" y="640466"/>
                    <a:pt x="1960891" y="690701"/>
                    <a:pt x="1956122" y="740780"/>
                  </a:cubicBezTo>
                  <a:cubicBezTo>
                    <a:pt x="1951797" y="786195"/>
                    <a:pt x="1944519" y="845063"/>
                    <a:pt x="1932972" y="891251"/>
                  </a:cubicBezTo>
                  <a:cubicBezTo>
                    <a:pt x="1930013" y="903087"/>
                    <a:pt x="1925256" y="914400"/>
                    <a:pt x="1921398" y="925975"/>
                  </a:cubicBezTo>
                  <a:cubicBezTo>
                    <a:pt x="1917540" y="952983"/>
                    <a:pt x="1910747" y="979732"/>
                    <a:pt x="1909823" y="1006998"/>
                  </a:cubicBezTo>
                  <a:cubicBezTo>
                    <a:pt x="1903025" y="1207548"/>
                    <a:pt x="1909379" y="1408525"/>
                    <a:pt x="1898248" y="1608881"/>
                  </a:cubicBezTo>
                  <a:cubicBezTo>
                    <a:pt x="1897643" y="1619777"/>
                    <a:pt x="1884179" y="1625978"/>
                    <a:pt x="1875099" y="1632031"/>
                  </a:cubicBezTo>
                  <a:cubicBezTo>
                    <a:pt x="1860742" y="1641602"/>
                    <a:pt x="1843781" y="1646619"/>
                    <a:pt x="1828800" y="1655180"/>
                  </a:cubicBezTo>
                  <a:cubicBezTo>
                    <a:pt x="1751762" y="1699201"/>
                    <a:pt x="1845882" y="1661061"/>
                    <a:pt x="1724628" y="1701479"/>
                  </a:cubicBezTo>
                  <a:lnTo>
                    <a:pt x="1689904" y="1713053"/>
                  </a:lnTo>
                  <a:cubicBezTo>
                    <a:pt x="1667206" y="1709270"/>
                    <a:pt x="1588012" y="1696839"/>
                    <a:pt x="1562582" y="1689904"/>
                  </a:cubicBezTo>
                  <a:cubicBezTo>
                    <a:pt x="1539040" y="1683484"/>
                    <a:pt x="1514959" y="1677668"/>
                    <a:pt x="1493134" y="1666755"/>
                  </a:cubicBezTo>
                  <a:cubicBezTo>
                    <a:pt x="1435923" y="1638148"/>
                    <a:pt x="1463205" y="1649061"/>
                    <a:pt x="1412111" y="1632031"/>
                  </a:cubicBezTo>
                  <a:cubicBezTo>
                    <a:pt x="1366897" y="1586815"/>
                    <a:pt x="1414339" y="1627357"/>
                    <a:pt x="1354238" y="1597306"/>
                  </a:cubicBezTo>
                  <a:cubicBezTo>
                    <a:pt x="1247147" y="1543760"/>
                    <a:pt x="1349860" y="1569268"/>
                    <a:pt x="1203767" y="1551008"/>
                  </a:cubicBezTo>
                  <a:cubicBezTo>
                    <a:pt x="1188334" y="1547150"/>
                    <a:pt x="1173119" y="1542279"/>
                    <a:pt x="1157468" y="1539433"/>
                  </a:cubicBezTo>
                  <a:cubicBezTo>
                    <a:pt x="1130627" y="1534553"/>
                    <a:pt x="1103410" y="1532006"/>
                    <a:pt x="1076446" y="1527858"/>
                  </a:cubicBezTo>
                  <a:cubicBezTo>
                    <a:pt x="1053250" y="1524289"/>
                    <a:pt x="1030194" y="1519853"/>
                    <a:pt x="1006998" y="1516284"/>
                  </a:cubicBezTo>
                  <a:cubicBezTo>
                    <a:pt x="980033" y="1512136"/>
                    <a:pt x="952886" y="1509194"/>
                    <a:pt x="925975" y="1504709"/>
                  </a:cubicBezTo>
                  <a:cubicBezTo>
                    <a:pt x="906569" y="1501475"/>
                    <a:pt x="887457" y="1496653"/>
                    <a:pt x="868101" y="1493134"/>
                  </a:cubicBezTo>
                  <a:cubicBezTo>
                    <a:pt x="845011" y="1488936"/>
                    <a:pt x="821802" y="1485418"/>
                    <a:pt x="798653" y="1481560"/>
                  </a:cubicBezTo>
                  <a:cubicBezTo>
                    <a:pt x="714113" y="1453379"/>
                    <a:pt x="752878" y="1464328"/>
                    <a:pt x="682906" y="1446836"/>
                  </a:cubicBezTo>
                  <a:cubicBezTo>
                    <a:pt x="671331" y="1439119"/>
                    <a:pt x="660625" y="1429907"/>
                    <a:pt x="648182" y="1423686"/>
                  </a:cubicBezTo>
                  <a:cubicBezTo>
                    <a:pt x="637269" y="1418230"/>
                    <a:pt x="623920" y="1418389"/>
                    <a:pt x="613458" y="1412112"/>
                  </a:cubicBezTo>
                  <a:cubicBezTo>
                    <a:pt x="589708" y="1397862"/>
                    <a:pt x="584590" y="1374158"/>
                    <a:pt x="567160" y="1354238"/>
                  </a:cubicBezTo>
                  <a:cubicBezTo>
                    <a:pt x="549195" y="1333706"/>
                    <a:pt x="509286" y="1296365"/>
                    <a:pt x="509286" y="1296365"/>
                  </a:cubicBezTo>
                  <a:cubicBezTo>
                    <a:pt x="505428" y="1284790"/>
                    <a:pt x="503988" y="1272103"/>
                    <a:pt x="497711" y="1261641"/>
                  </a:cubicBezTo>
                  <a:cubicBezTo>
                    <a:pt x="492096" y="1252283"/>
                    <a:pt x="481379" y="1247013"/>
                    <a:pt x="474562" y="1238491"/>
                  </a:cubicBezTo>
                  <a:cubicBezTo>
                    <a:pt x="465872" y="1227628"/>
                    <a:pt x="458074" y="1215979"/>
                    <a:pt x="451413" y="1203767"/>
                  </a:cubicBezTo>
                  <a:cubicBezTo>
                    <a:pt x="434888" y="1173472"/>
                    <a:pt x="429516" y="1135572"/>
                    <a:pt x="405114" y="1111170"/>
                  </a:cubicBezTo>
                  <a:cubicBezTo>
                    <a:pt x="393539" y="1099595"/>
                    <a:pt x="380869" y="1089021"/>
                    <a:pt x="370390" y="1076446"/>
                  </a:cubicBezTo>
                  <a:cubicBezTo>
                    <a:pt x="361484" y="1065759"/>
                    <a:pt x="357077" y="1051559"/>
                    <a:pt x="347241" y="1041722"/>
                  </a:cubicBezTo>
                  <a:cubicBezTo>
                    <a:pt x="337404" y="1031885"/>
                    <a:pt x="324092" y="1026289"/>
                    <a:pt x="312517" y="1018572"/>
                  </a:cubicBezTo>
                  <a:cubicBezTo>
                    <a:pt x="246924" y="920185"/>
                    <a:pt x="354961" y="1072591"/>
                    <a:pt x="219919" y="937549"/>
                  </a:cubicBezTo>
                  <a:cubicBezTo>
                    <a:pt x="175358" y="892988"/>
                    <a:pt x="198815" y="911905"/>
                    <a:pt x="150471" y="879676"/>
                  </a:cubicBezTo>
                  <a:cubicBezTo>
                    <a:pt x="142755" y="868101"/>
                    <a:pt x="136375" y="855514"/>
                    <a:pt x="127322" y="844952"/>
                  </a:cubicBezTo>
                  <a:cubicBezTo>
                    <a:pt x="113118" y="828381"/>
                    <a:pt x="96456" y="814086"/>
                    <a:pt x="81023" y="798653"/>
                  </a:cubicBezTo>
                  <a:cubicBezTo>
                    <a:pt x="61780" y="779410"/>
                    <a:pt x="46406" y="767066"/>
                    <a:pt x="34724" y="740780"/>
                  </a:cubicBezTo>
                  <a:cubicBezTo>
                    <a:pt x="13364" y="692720"/>
                    <a:pt x="9902" y="662968"/>
                    <a:pt x="0" y="613458"/>
                  </a:cubicBezTo>
                  <a:cubicBezTo>
                    <a:pt x="7716" y="601883"/>
                    <a:pt x="14459" y="589597"/>
                    <a:pt x="23149" y="578734"/>
                  </a:cubicBezTo>
                  <a:cubicBezTo>
                    <a:pt x="29966" y="570213"/>
                    <a:pt x="38582" y="563302"/>
                    <a:pt x="46299" y="555585"/>
                  </a:cubicBezTo>
                  <a:lnTo>
                    <a:pt x="23149" y="578734"/>
                  </a:lnTo>
                  <a:close/>
                </a:path>
              </a:pathLst>
            </a:custGeom>
            <a:solidFill>
              <a:schemeClr val="bg2">
                <a:lumMod val="2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6484559" y="5347504"/>
              <a:ext cx="381964" cy="671861"/>
            </a:xfrm>
            <a:prstGeom prst="straightConnector1">
              <a:avLst/>
            </a:prstGeom>
            <a:ln w="38100">
              <a:solidFill>
                <a:schemeClr val="accent2"/>
              </a:solidFill>
              <a:tailEnd type="arrow"/>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p:nvPr/>
          </p:nvCxnSpPr>
          <p:spPr>
            <a:xfrm>
              <a:off x="4722472" y="4673600"/>
              <a:ext cx="0" cy="1253487"/>
            </a:xfrm>
            <a:prstGeom prst="straightConnector1">
              <a:avLst/>
            </a:prstGeom>
            <a:ln w="38100">
              <a:solidFill>
                <a:schemeClr val="accent2"/>
              </a:solidFill>
              <a:tailEnd type="arrow"/>
            </a:ln>
          </p:spPr>
          <p:style>
            <a:lnRef idx="1">
              <a:schemeClr val="accent2"/>
            </a:lnRef>
            <a:fillRef idx="0">
              <a:schemeClr val="accent2"/>
            </a:fillRef>
            <a:effectRef idx="0">
              <a:schemeClr val="accent2"/>
            </a:effectRef>
            <a:fontRef idx="minor">
              <a:schemeClr val="tx1"/>
            </a:fontRef>
          </p:style>
        </p:cxnSp>
        <p:sp>
          <p:nvSpPr>
            <p:cNvPr id="32" name="TextBox 31"/>
            <p:cNvSpPr txBox="1"/>
            <p:nvPr/>
          </p:nvSpPr>
          <p:spPr>
            <a:xfrm>
              <a:off x="3970117" y="6019365"/>
              <a:ext cx="209775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Natural Aggregates</a:t>
              </a:r>
            </a:p>
          </p:txBody>
        </p:sp>
        <p:sp>
          <p:nvSpPr>
            <p:cNvPr id="33" name="TextBox 32"/>
            <p:cNvSpPr txBox="1"/>
            <p:nvPr/>
          </p:nvSpPr>
          <p:spPr>
            <a:xfrm>
              <a:off x="6734259" y="6019365"/>
              <a:ext cx="91563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Mortar</a:t>
              </a:r>
            </a:p>
          </p:txBody>
        </p:sp>
      </p:grpSp>
    </p:spTree>
    <p:extLst>
      <p:ext uri="{BB962C8B-B14F-4D97-AF65-F5344CB8AC3E}">
        <p14:creationId xmlns:p14="http://schemas.microsoft.com/office/powerpoint/2010/main" val="2112495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50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3500"/>
                            </p:stCondLst>
                            <p:childTnLst>
                              <p:par>
                                <p:cTn id="17" presetID="42" presetClass="entr" presetSubtype="0" fill="hold" nodeType="afterEffect">
                                  <p:stCondLst>
                                    <p:cond delay="100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1000"/>
                                        <p:tgtEl>
                                          <p:spTgt spid="2051"/>
                                        </p:tgtEl>
                                      </p:cBhvr>
                                    </p:animEffect>
                                    <p:anim calcmode="lin" valueType="num">
                                      <p:cBhvr>
                                        <p:cTn id="20" dur="1000" fill="hold"/>
                                        <p:tgtEl>
                                          <p:spTgt spid="2051"/>
                                        </p:tgtEl>
                                        <p:attrNameLst>
                                          <p:attrName>ppt_x</p:attrName>
                                        </p:attrNameLst>
                                      </p:cBhvr>
                                      <p:tavLst>
                                        <p:tav tm="0">
                                          <p:val>
                                            <p:strVal val="#ppt_x"/>
                                          </p:val>
                                        </p:tav>
                                        <p:tav tm="100000">
                                          <p:val>
                                            <p:strVal val="#ppt_x"/>
                                          </p:val>
                                        </p:tav>
                                      </p:tavLst>
                                    </p:anim>
                                    <p:anim calcmode="lin" valueType="num">
                                      <p:cBhvr>
                                        <p:cTn id="21" dur="1000" fill="hold"/>
                                        <p:tgtEl>
                                          <p:spTgt spid="205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bg/>
                                          </p:spTgt>
                                        </p:tgtEl>
                                        <p:attrNameLst>
                                          <p:attrName>style.visibility</p:attrName>
                                        </p:attrNameLst>
                                      </p:cBhvr>
                                      <p:to>
                                        <p:strVal val="visible"/>
                                      </p:to>
                                    </p:set>
                                    <p:animEffect transition="in" filter="wipe(down)">
                                      <p:cBhvr>
                                        <p:cTn id="31" dur="1500"/>
                                        <p:tgtEl>
                                          <p:spTgt spid="8">
                                            <p:bg/>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wipe(down)">
                                      <p:cBhvr>
                                        <p:cTn id="34" dur="1500"/>
                                        <p:tgtEl>
                                          <p:spTgt spid="8">
                                            <p:txEl>
                                              <p:pRg st="0" end="0"/>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wipe(down)">
                                      <p:cBhvr>
                                        <p:cTn id="37" dur="1500"/>
                                        <p:tgtEl>
                                          <p:spTgt spid="8">
                                            <p:txEl>
                                              <p:pRg st="1" end="1"/>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wipe(down)">
                                      <p:cBhvr>
                                        <p:cTn id="40" dur="1500"/>
                                        <p:tgtEl>
                                          <p:spTgt spid="8">
                                            <p:txEl>
                                              <p:pRg st="2" end="2"/>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Effect transition="in" filter="wipe(down)">
                                      <p:cBhvr>
                                        <p:cTn id="43" dur="1500"/>
                                        <p:tgtEl>
                                          <p:spTgt spid="8">
                                            <p:txEl>
                                              <p:pRg st="3" end="3"/>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Effect transition="in" filter="wipe(down)">
                                      <p:cBhvr>
                                        <p:cTn id="46" dur="1500"/>
                                        <p:tgtEl>
                                          <p:spTgt spid="8">
                                            <p:txEl>
                                              <p:pRg st="4" end="4"/>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wipe(down)">
                                      <p:cBhvr>
                                        <p:cTn id="49" dur="1500"/>
                                        <p:tgtEl>
                                          <p:spTgt spid="8">
                                            <p:txEl>
                                              <p:pRg st="5" end="5"/>
                                            </p:txEl>
                                          </p:spTgt>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8">
                                            <p:txEl>
                                              <p:pRg st="6" end="6"/>
                                            </p:txEl>
                                          </p:spTgt>
                                        </p:tgtEl>
                                        <p:attrNameLst>
                                          <p:attrName>style.visibility</p:attrName>
                                        </p:attrNameLst>
                                      </p:cBhvr>
                                      <p:to>
                                        <p:strVal val="visible"/>
                                      </p:to>
                                    </p:set>
                                    <p:animEffect transition="in" filter="wipe(down)">
                                      <p:cBhvr>
                                        <p:cTn id="52" dur="1500"/>
                                        <p:tgtEl>
                                          <p:spTgt spid="8">
                                            <p:txEl>
                                              <p:pRg st="6" end="6"/>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8">
                                            <p:txEl>
                                              <p:pRg st="7" end="7"/>
                                            </p:txEl>
                                          </p:spTgt>
                                        </p:tgtEl>
                                        <p:attrNameLst>
                                          <p:attrName>style.visibility</p:attrName>
                                        </p:attrNameLst>
                                      </p:cBhvr>
                                      <p:to>
                                        <p:strVal val="visible"/>
                                      </p:to>
                                    </p:set>
                                    <p:animEffect transition="in" filter="wipe(down)">
                                      <p:cBhvr>
                                        <p:cTn id="55" dur="1500"/>
                                        <p:tgtEl>
                                          <p:spTgt spid="8">
                                            <p:txEl>
                                              <p:pRg st="7" end="7"/>
                                            </p:tx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
                                            <p:txEl>
                                              <p:pRg st="8" end="8"/>
                                            </p:txEl>
                                          </p:spTgt>
                                        </p:tgtEl>
                                        <p:attrNameLst>
                                          <p:attrName>style.visibility</p:attrName>
                                        </p:attrNameLst>
                                      </p:cBhvr>
                                      <p:to>
                                        <p:strVal val="visible"/>
                                      </p:to>
                                    </p:set>
                                    <p:animEffect transition="in" filter="wipe(down)">
                                      <p:cBhvr>
                                        <p:cTn id="58" dur="1500"/>
                                        <p:tgtEl>
                                          <p:spTgt spid="8">
                                            <p:txEl>
                                              <p:pRg st="8" end="8"/>
                                            </p:txEl>
                                          </p:spTgt>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8">
                                            <p:txEl>
                                              <p:pRg st="9" end="9"/>
                                            </p:txEl>
                                          </p:spTgt>
                                        </p:tgtEl>
                                        <p:attrNameLst>
                                          <p:attrName>style.visibility</p:attrName>
                                        </p:attrNameLst>
                                      </p:cBhvr>
                                      <p:to>
                                        <p:strVal val="visible"/>
                                      </p:to>
                                    </p:set>
                                    <p:animEffect transition="in" filter="wipe(down)">
                                      <p:cBhvr>
                                        <p:cTn id="61" dur="1500"/>
                                        <p:tgtEl>
                                          <p:spTgt spid="8">
                                            <p:txEl>
                                              <p:pRg st="9" end="9"/>
                                            </p:txEl>
                                          </p:spTgt>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8">
                                            <p:txEl>
                                              <p:pRg st="10" end="10"/>
                                            </p:txEl>
                                          </p:spTgt>
                                        </p:tgtEl>
                                        <p:attrNameLst>
                                          <p:attrName>style.visibility</p:attrName>
                                        </p:attrNameLst>
                                      </p:cBhvr>
                                      <p:to>
                                        <p:strVal val="visible"/>
                                      </p:to>
                                    </p:set>
                                    <p:animEffect transition="in" filter="wipe(down)">
                                      <p:cBhvr>
                                        <p:cTn id="64" dur="1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5" grpId="0"/>
      <p:bldP spid="22" grpId="0"/>
    </p:bldLst>
  </p:timing>
</p:sld>
</file>

<file path=ppt/theme/theme1.xml><?xml version="1.0" encoding="utf-8"?>
<a:theme xmlns:a="http://schemas.openxmlformats.org/drawingml/2006/main" name="Confirmation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irmation " id="{3F4E3F4B-144C-6C4D-89DD-DACEBBC5AE9E}" vid="{51AD080F-BB78-0E49-8768-A03975ECCB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7878</TotalTime>
  <Words>1564</Words>
  <Application>Microsoft Office PowerPoint</Application>
  <PresentationFormat>Widescreen</PresentationFormat>
  <Paragraphs>401</Paragraphs>
  <Slides>32</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Arvo</vt:lpstr>
      <vt:lpstr>Calibri</vt:lpstr>
      <vt:lpstr>Calibri Light</vt:lpstr>
      <vt:lpstr>Times New Roman</vt:lpstr>
      <vt:lpstr>Wingdings</vt:lpstr>
      <vt:lpstr>Confirmation </vt:lpstr>
      <vt:lpstr>Utilization of Recycled Concrete Aggregates in Construction Industry for Sustainable Development</vt:lpstr>
      <vt:lpstr> Research Group </vt:lpstr>
      <vt:lpstr>Research Area of Our Group </vt:lpstr>
      <vt:lpstr>Recent Related Achievements</vt:lpstr>
      <vt:lpstr>PowerPoint Presentation</vt:lpstr>
      <vt:lpstr>PowerPoint Presentation</vt:lpstr>
      <vt:lpstr>PowerPoint Presentation</vt:lpstr>
      <vt:lpstr>PowerPoint Presentation</vt:lpstr>
      <vt:lpstr>Treatment Options in Literature</vt:lpstr>
      <vt:lpstr>Suggested Treatment Method</vt:lpstr>
      <vt:lpstr>Aims and Objectives </vt:lpstr>
      <vt:lpstr>PowerPoint Presentation</vt:lpstr>
      <vt:lpstr>Screening Process</vt:lpstr>
      <vt:lpstr>3D Model Observation</vt:lpstr>
      <vt:lpstr> Particle Size Distribution</vt:lpstr>
      <vt:lpstr>Water Absorption Test Results</vt:lpstr>
      <vt:lpstr>Crushing Value Test </vt:lpstr>
      <vt:lpstr>Mixing Procedure</vt:lpstr>
      <vt:lpstr>Mix Proportion for 1m³ Concrete</vt:lpstr>
      <vt:lpstr>PowerPoint Presentation</vt:lpstr>
      <vt:lpstr>Slump Flow Test &amp; Workability</vt:lpstr>
      <vt:lpstr>Drying Shrinkage</vt:lpstr>
      <vt:lpstr>  RA Concrete Density</vt:lpstr>
      <vt:lpstr>Compressive Strength</vt:lpstr>
      <vt:lpstr>Tensile Strength</vt:lpstr>
      <vt:lpstr>Elastic Modules</vt:lpstr>
      <vt:lpstr>Microstructure Observation (C.S)</vt:lpstr>
      <vt:lpstr>Microstructure Observation (0SRA100) </vt:lpstr>
      <vt:lpstr>Microstructure Behavior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Incorporation of Industrial waste in Concrete for Circular Economy</dc:title>
  <dc:creator>Ali Yousefi</dc:creator>
  <cp:lastModifiedBy>Kevin [Concrush]</cp:lastModifiedBy>
  <cp:revision>381</cp:revision>
  <cp:lastPrinted>2021-07-29T02:36:14Z</cp:lastPrinted>
  <dcterms:created xsi:type="dcterms:W3CDTF">2019-07-29T04:41:27Z</dcterms:created>
  <dcterms:modified xsi:type="dcterms:W3CDTF">2021-07-29T02:37:06Z</dcterms:modified>
</cp:coreProperties>
</file>